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37"/>
  </p:notesMasterIdLst>
  <p:sldIdLst>
    <p:sldId id="262" r:id="rId4"/>
    <p:sldId id="371" r:id="rId5"/>
    <p:sldId id="338" r:id="rId6"/>
    <p:sldId id="362" r:id="rId7"/>
    <p:sldId id="361" r:id="rId8"/>
    <p:sldId id="31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72" r:id="rId18"/>
    <p:sldId id="360" r:id="rId19"/>
    <p:sldId id="365" r:id="rId20"/>
    <p:sldId id="369" r:id="rId21"/>
    <p:sldId id="370" r:id="rId22"/>
    <p:sldId id="366" r:id="rId23"/>
    <p:sldId id="367" r:id="rId24"/>
    <p:sldId id="347" r:id="rId25"/>
    <p:sldId id="348" r:id="rId26"/>
    <p:sldId id="368" r:id="rId27"/>
    <p:sldId id="351" r:id="rId28"/>
    <p:sldId id="350" r:id="rId29"/>
    <p:sldId id="349" r:id="rId30"/>
    <p:sldId id="363" r:id="rId31"/>
    <p:sldId id="364" r:id="rId32"/>
    <p:sldId id="280" r:id="rId33"/>
    <p:sldId id="300" r:id="rId34"/>
    <p:sldId id="325" r:id="rId35"/>
    <p:sldId id="296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6" autoAdjust="0"/>
    <p:restoredTop sz="95833"/>
  </p:normalViewPr>
  <p:slideViewPr>
    <p:cSldViewPr snapToGrid="0" snapToObjects="1">
      <p:cViewPr varScale="1">
        <p:scale>
          <a:sx n="73" d="100"/>
          <a:sy n="73" d="100"/>
        </p:scale>
        <p:origin x="77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607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7149A0B-C2B1-4D49-B0EC-430DCFCE139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4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Analytics</a:t>
            </a:r>
            <a:br>
              <a:rPr lang="en-US"/>
            </a:br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cience.ibm.com/local" TargetMode="Externa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720" r:id="rId6"/>
    <p:sldLayoutId id="2147483728" r:id="rId7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visit www.spark.tc for more information"/>
          <p:cNvSpPr txBox="1"/>
          <p:nvPr userDrawn="1"/>
        </p:nvSpPr>
        <p:spPr>
          <a:xfrm>
            <a:off x="7059072" y="6544895"/>
            <a:ext cx="36259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>
              <a:defRPr sz="300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https://datascience.ibm.com/local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</a:t>
            </a: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dirty="0"/>
              <a:t>July 2018</a:t>
            </a:r>
            <a:endParaRPr sz="14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2099322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DSX Local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&amp; Roadmap</a:t>
            </a: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881" y="953023"/>
            <a:ext cx="5495238" cy="39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53" y="2645051"/>
            <a:ext cx="5498147" cy="2668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Facilitate creation of machine learning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Facilitate deployment of models as API end-points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r>
              <a:rPr lang="en-US" dirty="0"/>
              <a:t>Automation of Batch Scoring, Training and Evaluation scripts as schedulable jobs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GIT integration to collaborate with engineers in their favorite environment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content to others in pdf / html / R-Shiny app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Collaborate</a:t>
            </a:r>
          </a:p>
        </p:txBody>
      </p:sp>
    </p:spTree>
    <p:extLst>
      <p:ext uri="{BB962C8B-B14F-4D97-AF65-F5344CB8AC3E}">
        <p14:creationId xmlns:p14="http://schemas.microsoft.com/office/powerpoint/2010/main" val="564535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" y="956733"/>
            <a:ext cx="6841057" cy="40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 for Data Scientists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Jupyter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notebook Environment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Python 2.7/3.5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with Anaconda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Scala, R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8" y="3166534"/>
            <a:ext cx="5730621" cy="322865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205166" y="5051793"/>
            <a:ext cx="2104367" cy="626533"/>
          </a:xfrm>
          <a:prstGeom prst="wedgeRoundRectCallout">
            <a:avLst>
              <a:gd name="adj1" fmla="val 80014"/>
              <a:gd name="adj2" fmla="val 10168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 Studio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with &gt; 300 packages, R Markdown, R Shiny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3" y="1012671"/>
            <a:ext cx="5077095" cy="236552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671397" y="1905000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Zeppelin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notebook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with Python 2.7 with Anaconda</a:t>
            </a:r>
          </a:p>
        </p:txBody>
      </p:sp>
    </p:spTree>
    <p:extLst>
      <p:ext uri="{BB962C8B-B14F-4D97-AF65-F5344CB8AC3E}">
        <p14:creationId xmlns:p14="http://schemas.microsoft.com/office/powerpoint/2010/main" val="5571774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serve Compute Environments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989474"/>
            <a:ext cx="7542998" cy="2515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2670"/>
            <a:ext cx="7398649" cy="26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55" y="989473"/>
            <a:ext cx="5278845" cy="317914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Servers/IDEs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</a:t>
            </a:r>
            <a:r>
              <a:rPr kumimoji="0" lang="en-US" sz="11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lifecyle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easily controlled by each Data Scientist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164766" y="2328334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Self-serve reservations of compute resources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11610" y="4394852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Worker compute resources </a:t>
            </a:r>
            <a:r>
              <a:rPr lang="mr-IN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for batch jobs  run on-demand or on schedule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3262" y="5021385"/>
            <a:ext cx="2422138" cy="857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Environments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are essentially Kubernetes pods </a:t>
            </a:r>
            <a:r>
              <a:rPr kumimoji="0" lang="mr-IN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with High Availability &amp; Compute scale-out baked in 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aseline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900" dirty="0">
                <a:solidFill>
                  <a:srgbClr val="000000"/>
                </a:solidFill>
                <a:sym typeface="Helvetica Light"/>
              </a:rPr>
              <a:t>load-balancing/auto-scaling is being planned for a future spring)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381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5B0C-E683-4E46-B613-0B250BC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" y="0"/>
            <a:ext cx="10899962" cy="501650"/>
          </a:xfrm>
        </p:spPr>
        <p:txBody>
          <a:bodyPr/>
          <a:lstStyle/>
          <a:p>
            <a:r>
              <a:rPr lang="en-CA" sz="2800" b="1" dirty="0">
                <a:solidFill>
                  <a:schemeClr val="bg1"/>
                </a:solidFill>
              </a:rPr>
              <a:t>Extend .. </a:t>
            </a:r>
            <a:br>
              <a:rPr lang="en-CA" sz="2800" b="1" dirty="0">
                <a:solidFill>
                  <a:schemeClr val="bg1"/>
                </a:solidFill>
              </a:rPr>
            </a:br>
            <a:r>
              <a:rPr lang="mr-IN" sz="2800" b="1" dirty="0">
                <a:solidFill>
                  <a:schemeClr val="bg1"/>
                </a:solidFill>
              </a:rPr>
              <a:t>–</a:t>
            </a:r>
            <a:r>
              <a:rPr lang="en-CA" sz="2800" b="1" dirty="0">
                <a:solidFill>
                  <a:schemeClr val="bg1"/>
                </a:solidFill>
              </a:rPr>
              <a:t> Roll your own Environments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2205-F946-2545-8304-C1AD879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067984"/>
            <a:ext cx="8246777" cy="1055254"/>
          </a:xfrm>
        </p:spPr>
        <p:txBody>
          <a:bodyPr/>
          <a:lstStyle/>
          <a:p>
            <a:r>
              <a:rPr lang="en-CA" dirty="0"/>
              <a:t>Add libs/packages to the existing Jupyter, Rstudio , Zeppelin IDE Environments or introduce new Job “Worker” environments</a:t>
            </a:r>
          </a:p>
          <a:p>
            <a:pPr marL="217885" lvl="1" indent="0">
              <a:buNone/>
            </a:pPr>
            <a:r>
              <a:rPr lang="en-CA" sz="1600" b="1" i="1" dirty="0"/>
              <a:t>https://content-</a:t>
            </a:r>
            <a:r>
              <a:rPr lang="en-CA" sz="1600" b="1" i="1" dirty="0" err="1"/>
              <a:t>dsxlocal.mybluemix.net</a:t>
            </a:r>
            <a:r>
              <a:rPr lang="en-CA" sz="1600" b="1" i="1" dirty="0"/>
              <a:t>/docs/content/local/</a:t>
            </a:r>
            <a:r>
              <a:rPr lang="en-CA" sz="1600" b="1" i="1" dirty="0" err="1"/>
              <a:t>images.html</a:t>
            </a:r>
            <a:endParaRPr lang="en-US" sz="16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C8AD-4D51-7841-813B-832E2C9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07227"/>
            <a:ext cx="9144000" cy="358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1197" y="1095905"/>
            <a:ext cx="2514936" cy="10273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DSX Local provides a Docker Registry </a:t>
            </a:r>
            <a:r>
              <a:rPr lang="en-US" sz="1000" dirty="0">
                <a:solidFill>
                  <a:srgbClr val="000000"/>
                </a:solidFill>
                <a:sym typeface="Helvetica Light"/>
              </a:rPr>
              <a:t>(and replicated for HA)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 well.  </a:t>
            </a:r>
          </a:p>
          <a:p>
            <a:pPr algn="ctr" defTabSz="825500"/>
            <a:endParaRPr lang="en-US" sz="1000" dirty="0">
              <a:solidFill>
                <a:srgbClr val="000000"/>
              </a:solidFill>
              <a:sym typeface="Helvetica Light"/>
            </a:endParaRPr>
          </a:p>
          <a:p>
            <a:pPr algn="ctr" defTabSz="825500"/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images get managed by DSX and is used to help build out custom Environments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41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48"/>
            <a:ext cx="12192000" cy="461190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6499" y="2362201"/>
            <a:ext cx="2781701" cy="846666"/>
          </a:xfrm>
          <a:prstGeom prst="wedgeRoundRectCallout">
            <a:avLst>
              <a:gd name="adj1" fmla="val -70387"/>
              <a:gd name="adj2" fmla="val 98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Jobs </a:t>
            </a:r>
            <a:r>
              <a:rPr kumimoji="0" lang="mr-IN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trigger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on-demand or by a schedule.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such as for Model Evaluations, Batch scoring or  even continuous (re-) training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014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https://ec2-54-88-58-154.compute-1.amazonaws.com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user01 - user20 / </a:t>
            </a:r>
            <a:r>
              <a:rPr lang="en-US" sz="3200" dirty="0" err="1"/>
              <a:t>IBMdsxl</a:t>
            </a:r>
            <a:r>
              <a:rPr lang="en-US" sz="3200" dirty="0"/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DD0D7-3231-4149-AE41-5987394555B7}"/>
              </a:ext>
            </a:extLst>
          </p:cNvPr>
          <p:cNvSpPr/>
          <p:nvPr/>
        </p:nvSpPr>
        <p:spPr>
          <a:xfrm>
            <a:off x="520434" y="4194244"/>
            <a:ext cx="1086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https://github.com/jpatter/DSX_Local_Workshop_V12/</a:t>
            </a:r>
          </a:p>
        </p:txBody>
      </p:sp>
    </p:spTree>
    <p:extLst>
      <p:ext uri="{BB962C8B-B14F-4D97-AF65-F5344CB8AC3E}">
        <p14:creationId xmlns:p14="http://schemas.microsoft.com/office/powerpoint/2010/main" val="1371109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38" y="3889822"/>
            <a:ext cx="4136562" cy="242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1" y="826901"/>
            <a:ext cx="6162675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271" y="3588979"/>
            <a:ext cx="5496692" cy="151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 models through a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 versioning, evaluation history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versions of models, supporting dev/stage/production paradigm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Monitor scalability through cluster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 scalability by redistributing compute/memory/disk 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Deploy, monitor and manage</a:t>
            </a:r>
          </a:p>
        </p:txBody>
      </p:sp>
    </p:spTree>
    <p:extLst>
      <p:ext uri="{BB962C8B-B14F-4D97-AF65-F5344CB8AC3E}">
        <p14:creationId xmlns:p14="http://schemas.microsoft.com/office/powerpoint/2010/main" val="500188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40" y="170573"/>
            <a:ext cx="10515600" cy="646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What’s new in v1.2.0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021730"/>
            <a:ext cx="11594139" cy="51961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“MMD” </a:t>
            </a:r>
            <a:r>
              <a:rPr lang="mr-IN" dirty="0"/>
              <a:t>–</a:t>
            </a:r>
            <a:r>
              <a:rPr lang="en-US" dirty="0"/>
              <a:t> Deployment Manager</a:t>
            </a:r>
          </a:p>
          <a:p>
            <a:r>
              <a:rPr lang="en-US" dirty="0"/>
              <a:t>  Hadoop Integration Service </a:t>
            </a:r>
          </a:p>
          <a:p>
            <a:r>
              <a:rPr lang="en-US" dirty="0"/>
              <a:t>  SPSS Modeler (Officially GA)  - as an add-on</a:t>
            </a:r>
          </a:p>
          <a:p>
            <a:r>
              <a:rPr lang="en-US" dirty="0"/>
              <a:t>  Decision Optimization community edition pre-packaged </a:t>
            </a:r>
            <a:r>
              <a:rPr lang="mr-IN" dirty="0"/>
              <a:t>–</a:t>
            </a:r>
            <a:r>
              <a:rPr lang="en-US" dirty="0"/>
              <a:t> full version as an add-on</a:t>
            </a:r>
          </a:p>
          <a:p>
            <a:r>
              <a:rPr lang="en-US" dirty="0"/>
              <a:t>  Data Refinery (Beta)</a:t>
            </a:r>
          </a:p>
          <a:p>
            <a:r>
              <a:rPr lang="en-US" dirty="0"/>
              <a:t>  Python &amp; R Script Editor</a:t>
            </a:r>
          </a:p>
          <a:p>
            <a:r>
              <a:rPr lang="en-US" dirty="0"/>
              <a:t>  R Machine Learning models support</a:t>
            </a:r>
          </a:p>
          <a:p>
            <a:r>
              <a:rPr lang="en-US" dirty="0"/>
              <a:t>  Projects:  Tagging, Commit History, </a:t>
            </a:r>
            <a:r>
              <a:rPr lang="en-US" dirty="0" err="1"/>
              <a:t>BitBucket</a:t>
            </a:r>
            <a:r>
              <a:rPr lang="en-US" dirty="0"/>
              <a:t> support, Enhanced Tree view</a:t>
            </a:r>
          </a:p>
          <a:p>
            <a:r>
              <a:rPr lang="en-US" dirty="0"/>
              <a:t>  Jobs Enhancement:  Run SPSS Modeler Flows, Stop/Cancel running jobs </a:t>
            </a:r>
          </a:p>
          <a:p>
            <a:r>
              <a:rPr lang="en-US" dirty="0"/>
              <a:t>  Custom JDBC driver: to connect to generic JDBC capable sources</a:t>
            </a:r>
          </a:p>
          <a:p>
            <a:r>
              <a:rPr lang="en-US" dirty="0"/>
              <a:t>  Improved administration experience: adding </a:t>
            </a:r>
            <a:r>
              <a:rPr lang="en-US" dirty="0" err="1"/>
              <a:t>jdbc</a:t>
            </a:r>
            <a:r>
              <a:rPr lang="en-US" dirty="0"/>
              <a:t> drivers, key &amp; certificate tasks, setup Livy end-points, manage Hadoop Integration Service end-points</a:t>
            </a:r>
          </a:p>
        </p:txBody>
      </p:sp>
    </p:spTree>
    <p:extLst>
      <p:ext uri="{BB962C8B-B14F-4D97-AF65-F5344CB8AC3E}">
        <p14:creationId xmlns:p14="http://schemas.microsoft.com/office/powerpoint/2010/main" val="192741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87" y="69191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SPSS Modeler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3801854"/>
            <a:ext cx="5486400" cy="2856729"/>
          </a:xfrm>
        </p:spPr>
        <p:txBody>
          <a:bodyPr/>
          <a:lstStyle/>
          <a:p>
            <a:r>
              <a:rPr lang="en-US" sz="1800" b="1" dirty="0"/>
              <a:t>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Newly rebuilt interface with improved navigation and ease of use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Totally new interactive 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Ability to deploy results in Model Management and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017480"/>
            <a:ext cx="5486400" cy="5266907"/>
          </a:xfrm>
        </p:spPr>
        <p:txBody>
          <a:bodyPr/>
          <a:lstStyle/>
          <a:p>
            <a:r>
              <a:rPr lang="en-US" sz="2000" b="1" dirty="0"/>
              <a:t>Pain Points: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Lack of skills around coding 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Environment for quick prototyping/experimentation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Easy path to deployment from visual productivity</a:t>
            </a:r>
          </a:p>
          <a:p>
            <a:r>
              <a:rPr lang="en-US" sz="20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Visual productivity tool around data science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Quicker time to value 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Inclusion of full-fledged data preparation and many machine learning algorithms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2E9EB-7601-EC45-A1CA-F3055596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99" y="922631"/>
            <a:ext cx="4338715" cy="225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CB82-EC01-C84F-8418-DA632B0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08" y="2385339"/>
            <a:ext cx="3701011" cy="13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64" y="49600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Optimization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4015198"/>
            <a:ext cx="5486400" cy="2292284"/>
          </a:xfrm>
        </p:spPr>
        <p:txBody>
          <a:bodyPr>
            <a:normAutofit/>
          </a:bodyPr>
          <a:lstStyle/>
          <a:p>
            <a:r>
              <a:rPr lang="en-US" sz="1867" b="1" dirty="0"/>
              <a:t>Features: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Model building workflow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What-if analysis and dashboards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Beta: Modeling assistant (limited domains)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991156"/>
            <a:ext cx="5689600" cy="5348187"/>
          </a:xfrm>
        </p:spPr>
        <p:txBody>
          <a:bodyPr/>
          <a:lstStyle/>
          <a:p>
            <a:r>
              <a:rPr lang="en-US" sz="1600" b="1" dirty="0"/>
              <a:t>Pain Points: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Operationalize Data Science and drive higher ROI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One platform for predictive and prescriptive tools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Enable team on prescriptive tools and approaches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Productivity of expensive resources</a:t>
            </a:r>
          </a:p>
          <a:p>
            <a:r>
              <a:rPr lang="en-US" sz="16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Transform insights from ML into actions using DO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Add-on to DSX local with a mix of predictive and prescriptive in unified environment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Community cards, tutorials, etc.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Validate models using dashboards and execute what-if</a:t>
            </a:r>
          </a:p>
          <a:p>
            <a:endParaRPr lang="en-US" sz="1867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FD9E1CD-92AE-4D43-ACC2-3A2A51EA9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3304" y="991156"/>
            <a:ext cx="4365032" cy="223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0F9BF-ED05-F54A-888A-FAD0F80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15" y="2025262"/>
            <a:ext cx="3868785" cy="1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https://ec2-54-88-58-154.compute-1.amazonaws.com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user01 - user20 / </a:t>
            </a:r>
            <a:r>
              <a:rPr lang="en-US" sz="3200" dirty="0" err="1"/>
              <a:t>IBMdsxl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24474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659" y="980139"/>
            <a:ext cx="11273626" cy="53525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Supports Dev-&gt;Test-&gt;Staging-&gt;Production CICD paradigm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Access control &amp; Separation of duties 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Enables a clear path for promotion of assets to production, while enabling Development to continue on separately.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</a:t>
            </a:r>
          </a:p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Dev: (DSX Local Projects)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test out assets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Python &amp;  R Scripts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Run as a Job in DSXL cluster or against the Hadoop Integration Service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REST based tests against User authored Scripts run as a Web Service </a:t>
            </a:r>
          </a:p>
          <a:p>
            <a:pPr lvl="4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(invoke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 for example for Custom “Scorers”, to infuse custom data prep)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Models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Train &amp; Test from scripts/notebooks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Shiny Apps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Preview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SPSS Modeler Flows  - Design &amp; Test</a:t>
            </a:r>
          </a:p>
          <a:p>
            <a:pPr lvl="1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750" b="0" kern="0" dirty="0">
                <a:solidFill>
                  <a:srgbClr val="000000"/>
                </a:solidFill>
                <a:sym typeface="Calibri"/>
              </a:rPr>
              <a:t>A  Project “Release” </a:t>
            </a:r>
            <a:r>
              <a:rPr lang="en-US" sz="1750" kern="0" dirty="0">
                <a:solidFill>
                  <a:srgbClr val="000000"/>
                </a:solidFill>
                <a:sym typeface="Calibri"/>
              </a:rPr>
              <a:t>Tag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identifies a stable checkpoint in the history of the Project that marks its (possible) </a:t>
            </a:r>
            <a:r>
              <a:rPr lang="en-US" sz="1600" i="1" kern="0" dirty="0">
                <a:solidFill>
                  <a:srgbClr val="000000"/>
                </a:solidFill>
                <a:sym typeface="Calibri"/>
              </a:rPr>
              <a:t>promotion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to Production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implemented as a git tag (also applies to 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github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/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bitbucket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repositories or exported project .zip/.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tar.gz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archives)</a:t>
            </a:r>
          </a:p>
        </p:txBody>
      </p:sp>
    </p:spTree>
    <p:extLst>
      <p:ext uri="{BB962C8B-B14F-4D97-AF65-F5344CB8AC3E}">
        <p14:creationId xmlns:p14="http://schemas.microsoft.com/office/powerpoint/2010/main" val="13887411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1743" y="963038"/>
            <a:ext cx="11779466" cy="53891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Production with “MMD”: either in the same cluster as Dev or use a separate cluster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Pull from the release git tag(or export/import) 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deployments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online scoring end-points for Models (or versions of a model)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Batch Jobs such as SPSS Modeler Flows, Python/R scoring or evaluations, against Hadoop etc.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execution &amp; externalize Jupyter 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Externalize Shiny Apps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Expose User authored Scripts as a Web Service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API based access to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such as Custom Scorers with custom data prep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Define resource requirements &amp; SLAs for Deployments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Per deployment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choose to “reserve” compute (or acquire when needed)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Load balancing and latency  - choose to run replicas of  Scoring servers, Scripts-as-Web Services for high throughput needs</a:t>
            </a:r>
          </a:p>
          <a:p>
            <a:pPr marL="475059" lvl="2" indent="0">
              <a:buClr>
                <a:srgbClr val="000000"/>
              </a:buClr>
              <a:buFontTx/>
              <a:buNone/>
              <a:defRPr/>
            </a:pPr>
            <a:endParaRPr lang="en-US" sz="1600" i="1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Variations: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Export a “Deployment Manifest” from a “Staging” MMD and Import - modify in a Production MMD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Use the same MMD instance for both staging and production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just create two “Project Releases” with different URL routes.</a:t>
            </a:r>
          </a:p>
        </p:txBody>
      </p:sp>
    </p:spTree>
    <p:extLst>
      <p:ext uri="{BB962C8B-B14F-4D97-AF65-F5344CB8AC3E}">
        <p14:creationId xmlns:p14="http://schemas.microsoft.com/office/powerpoint/2010/main" val="17209719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87"/>
            <a:ext cx="12192000" cy="5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- Project Releases  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650992" y="4608576"/>
            <a:ext cx="1819656" cy="649224"/>
          </a:xfrm>
          <a:prstGeom prst="wedgeEllipseCallout">
            <a:avLst>
              <a:gd name="adj1" fmla="val 33884"/>
              <a:gd name="adj2" fmla="val -13154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Deployed &amp; (delta)updatable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083480" y="4608576"/>
            <a:ext cx="1364742" cy="486918"/>
          </a:xfrm>
          <a:prstGeom prst="wedgeEllipseCallout">
            <a:avLst>
              <a:gd name="adj1" fmla="val 225033"/>
              <a:gd name="adj2" fmla="val -19758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algn="ctr" defTabSz="619125" hangingPunct="0"/>
            <a:r>
              <a:rPr lang="en-US" sz="825" dirty="0">
                <a:solidFill>
                  <a:srgbClr val="FFFFFF"/>
                </a:solidFill>
                <a:sym typeface="Helvetica Light"/>
              </a:rPr>
              <a:t>Current git tag</a:t>
            </a:r>
          </a:p>
        </p:txBody>
      </p:sp>
    </p:spTree>
    <p:extLst>
      <p:ext uri="{BB962C8B-B14F-4D97-AF65-F5344CB8AC3E}">
        <p14:creationId xmlns:p14="http://schemas.microsoft.com/office/powerpoint/2010/main" val="19884238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29" y="2340864"/>
            <a:ext cx="4134607" cy="3930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" y="957181"/>
            <a:ext cx="3660648" cy="24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in a new “release” to production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721716" y="3995928"/>
            <a:ext cx="1710588" cy="1188720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in the same cluster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123369" y="3211479"/>
            <a:ext cx="1710588" cy="1188720"/>
          </a:xfrm>
          <a:prstGeom prst="wedgeEllipseCallout">
            <a:avLst>
              <a:gd name="adj1" fmla="val -109139"/>
              <a:gd name="adj2" fmla="val 82151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 pulled from 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bitbucket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789781" y="957073"/>
            <a:ext cx="1710588" cy="1188720"/>
          </a:xfrm>
          <a:prstGeom prst="wedgeEllipseCallout">
            <a:avLst>
              <a:gd name="adj1" fmla="val -268437"/>
              <a:gd name="adj2" fmla="val -8618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created from a .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tar.gz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package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03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7" y="878268"/>
            <a:ext cx="5796407" cy="556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a ML model  via a REST API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11404" y="4215385"/>
            <a:ext cx="1710588" cy="1188720"/>
          </a:xfrm>
          <a:prstGeom prst="wedgeEllipseCallout">
            <a:avLst>
              <a:gd name="adj1" fmla="val 72073"/>
              <a:gd name="adj2" fmla="val 10061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replicas for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 balancing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23309" y="2953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pick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version to expose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(multiple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deployments are possible too..)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8323309" y="4477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8845" y="1263398"/>
            <a:ext cx="1710588" cy="1188720"/>
          </a:xfrm>
          <a:prstGeom prst="wedgeEllipseCallout">
            <a:avLst>
              <a:gd name="adj1" fmla="val 105750"/>
              <a:gd name="adj2" fmla="val 5907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scoring end-point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089" y="1652531"/>
            <a:ext cx="31482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pre-loaded into memory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 scoring containers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290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Python and R scripts as a Web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1636" y="3291840"/>
            <a:ext cx="2012340" cy="1353312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Custom scripts can be externalized as a REST service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sa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y for custom prediction functions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26" y="822960"/>
            <a:ext cx="617662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29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script as a schedulable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21090" y="1399032"/>
            <a:ext cx="1455919" cy="1188720"/>
          </a:xfrm>
          <a:prstGeom prst="wedgeEllipseCallout">
            <a:avLst>
              <a:gd name="adj1" fmla="val 80307"/>
              <a:gd name="adj2" fmla="val -1862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Scripts can be deployed as a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42" y="803534"/>
            <a:ext cx="8268467" cy="5084064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7862" y="3899163"/>
            <a:ext cx="1710588" cy="1188720"/>
          </a:xfrm>
          <a:prstGeom prst="wedgeEllipseCallout">
            <a:avLst>
              <a:gd name="adj1" fmla="val 95060"/>
              <a:gd name="adj2" fmla="val 5830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Can be run against a  DSX Hadoop Integration Service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884260" y="1603248"/>
            <a:ext cx="1710588" cy="1188720"/>
          </a:xfrm>
          <a:prstGeom prst="wedgeEllipseCallout">
            <a:avLst>
              <a:gd name="adj1" fmla="val -171148"/>
              <a:gd name="adj2" fmla="val 15996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URL exposed for the job for external triggering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89" y="3899163"/>
            <a:ext cx="6446271" cy="2524246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392155" y="2455937"/>
            <a:ext cx="1710588" cy="1188720"/>
          </a:xfrm>
          <a:prstGeom prst="wedgeEllipseCallout">
            <a:avLst>
              <a:gd name="adj1" fmla="val -24680"/>
              <a:gd name="adj2" fmla="val 15753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And use the convenient API panel to understand how to invoke the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4226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5" y="868680"/>
            <a:ext cx="5493139" cy="5487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sz="2800" dirty="0"/>
              <a:t>a Notebook or R Shiny App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1636" y="3456432"/>
            <a:ext cx="1710588" cy="1188720"/>
          </a:xfrm>
          <a:prstGeom prst="wedgeEllipseCallout">
            <a:avLst>
              <a:gd name="adj1" fmla="val 110027"/>
              <a:gd name="adj2" fmla="val -79389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Host a notebook 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Shiny App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8065008" y="4861560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Define visibility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rules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732776" y="3017936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21774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 Local Architecture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857" y="2407581"/>
            <a:ext cx="755015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Customer</a:t>
            </a:r>
          </a:p>
          <a:p>
            <a:pPr algn="ctr" defTabSz="309563"/>
            <a:r>
              <a:rPr lang="en-US" sz="1200" b="1" dirty="0">
                <a:sym typeface="Helvetica Light"/>
              </a:rPr>
              <a:t>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16" y="2977259"/>
            <a:ext cx="1415452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DSX Local 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8946" y="1779500"/>
            <a:ext cx="848990" cy="748774"/>
          </a:xfrm>
          <a:prstGeom prst="rect">
            <a:avLst/>
          </a:prstGeom>
          <a:ln/>
          <a:effectLst>
            <a:outerShdw blurRad="50800" dist="12700" rotWithShape="0">
              <a:srgbClr val="000000">
                <a:alpha val="50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Relational Data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8215" y="2275702"/>
            <a:ext cx="8597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dirty="0">
                <a:solidFill>
                  <a:srgbClr val="FF0000"/>
                </a:solidFill>
                <a:sym typeface="Helvetica Light"/>
              </a:rPr>
              <a:t>(DB2,Oracle</a:t>
            </a:r>
            <a:r>
              <a:rPr lang="en-US" sz="675">
                <a:solidFill>
                  <a:srgbClr val="FF0000"/>
                </a:solidFill>
                <a:sym typeface="Helvetica Light"/>
              </a:rPr>
              <a:t>, Teradata, etc.)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0320" y="183399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LDAP/AD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(Authentication)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3741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Spark </a:t>
            </a:r>
          </a:p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Cluster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(via Livy)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3912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Hadoop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(HDFS, Hive, IBM Big SQL)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2856" y="3218124"/>
            <a:ext cx="10876265" cy="2425932"/>
          </a:xfrm>
          <a:prstGeom prst="roundRect">
            <a:avLst>
              <a:gd name="adj" fmla="val 5896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solidFill>
              <a:schemeClr val="accent1">
                <a:shade val="95000"/>
                <a:satMod val="104999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defTabSz="309563"/>
            <a:endParaRPr lang="en-US" sz="525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9267" y="3388849"/>
            <a:ext cx="1222534" cy="2144228"/>
            <a:chOff x="2741348" y="3386213"/>
            <a:chExt cx="1222534" cy="21442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41348" y="3386213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Rounded Rectangle 12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21278" y="3966906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Admin interfaces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1278" y="4365184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>
                  <a:solidFill>
                    <a:srgbClr val="FFFFFF"/>
                  </a:solidFill>
                  <a:sym typeface="Helvetica Light"/>
                </a:rPr>
                <a:t>Metering 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Monitoring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21278" y="4763463"/>
              <a:ext cx="856890" cy="6204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Kubernetes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Master Components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5728" y="3581876"/>
              <a:ext cx="847989" cy="284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800" b="1" dirty="0">
                  <a:sym typeface="Helvetica Light"/>
                </a:rPr>
                <a:t>Platform Control</a:t>
              </a:r>
            </a:p>
            <a:p>
              <a:pPr algn="ctr" defTabSz="309563"/>
              <a:r>
                <a:rPr lang="en-US" sz="800" b="1" dirty="0">
                  <a:sym typeface="Helvetica Light"/>
                </a:rPr>
                <a:t>&amp; Management</a:t>
              </a:r>
              <a:endParaRPr lang="en-US" sz="1050" b="1" dirty="0">
                <a:sym typeface="Helvetica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858" y="3315841"/>
            <a:ext cx="1222534" cy="2144228"/>
            <a:chOff x="7308900" y="3387991"/>
            <a:chExt cx="1222534" cy="2144228"/>
          </a:xfrm>
        </p:grpSpPr>
        <p:grpSp>
          <p:nvGrpSpPr>
            <p:cNvPr id="34" name="Group 33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388830" y="3968684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Redis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(session store)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88829" y="4720348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Shared user volume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8829" y="509618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Cloudant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(metadata)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38710" y="3499015"/>
              <a:ext cx="957132" cy="453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Storage 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Management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Services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88829" y="4344516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registry 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vol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</a:t>
              </a:r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dockeri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mages)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-400665" y="4230424"/>
            <a:ext cx="2253822" cy="420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875" b="1" dirty="0">
                <a:solidFill>
                  <a:srgbClr val="C82506"/>
                </a:solidFill>
                <a:sym typeface="Helvetica Light"/>
              </a:rPr>
              <a:t>Kubernetes Cluster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6344" y="2867295"/>
            <a:ext cx="9794928" cy="200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11475255" y="4061798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2" name="Can 51"/>
          <p:cNvSpPr/>
          <p:nvPr/>
        </p:nvSpPr>
        <p:spPr>
          <a:xfrm>
            <a:off x="11416495" y="4150683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3" name="Can 52"/>
          <p:cNvSpPr/>
          <p:nvPr/>
        </p:nvSpPr>
        <p:spPr>
          <a:xfrm>
            <a:off x="11354609" y="4240771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91531" y="4624654"/>
            <a:ext cx="471283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50" b="1" dirty="0">
                <a:sym typeface="Helvetica Light"/>
              </a:rPr>
              <a:t>csv files, 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 projects,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models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0684121" y="4370484"/>
            <a:ext cx="698680" cy="45719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98762" y="6034961"/>
            <a:ext cx="1564040" cy="323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309563"/>
            <a:r>
              <a:rPr lang="en-US" sz="750" dirty="0">
                <a:sym typeface="Helvetica Light"/>
              </a:rPr>
              <a:t>Kubernetes cluster spread across multiple servers</a:t>
            </a:r>
          </a:p>
        </p:txBody>
      </p:sp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7" y="1402379"/>
            <a:ext cx="363241" cy="363241"/>
          </a:xfrm>
          <a:prstGeom prst="ellipse">
            <a:avLst/>
          </a:prstGeom>
          <a:ln w="38100" cap="rnd">
            <a:solidFill>
              <a:srgbClr val="C31F5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719532" y="1744862"/>
            <a:ext cx="82234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b="1" dirty="0">
                <a:sym typeface="Helvetica Light"/>
              </a:rPr>
              <a:t>Data Scientist </a:t>
            </a:r>
            <a:r>
              <a:rPr lang="mr-IN" sz="675" b="1" dirty="0">
                <a:sym typeface="Helvetica Light"/>
              </a:rPr>
              <a:t>–</a:t>
            </a:r>
            <a:r>
              <a:rPr lang="en-US" sz="675" b="1" dirty="0">
                <a:sym typeface="Helvetica Light"/>
              </a:rPr>
              <a:t> </a:t>
            </a:r>
          </a:p>
          <a:p>
            <a:pPr algn="ctr" defTabSz="309563"/>
            <a:r>
              <a:rPr lang="en-US" sz="675" b="1" dirty="0">
                <a:sym typeface="Helvetica Light"/>
              </a:rPr>
              <a:t>web browser &amp; API</a:t>
            </a:r>
          </a:p>
        </p:txBody>
      </p:sp>
      <p:sp>
        <p:nvSpPr>
          <p:cNvPr id="56" name="Right Arrow 55"/>
          <p:cNvSpPr/>
          <p:nvPr/>
        </p:nvSpPr>
        <p:spPr>
          <a:xfrm rot="5400000">
            <a:off x="1369078" y="2549216"/>
            <a:ext cx="958964" cy="82556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16" y="6052288"/>
            <a:ext cx="1673856" cy="269304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Start with </a:t>
            </a:r>
            <a:r>
              <a:rPr lang="en-US" sz="750">
                <a:sym typeface="Helvetica Light"/>
              </a:rPr>
              <a:t>3 nodes with HA enabled</a:t>
            </a:r>
            <a:endParaRPr lang="en-US" sz="750" dirty="0">
              <a:sym typeface="Helvetica Light"/>
            </a:endParaRPr>
          </a:p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Expand as needed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77633" y="1784558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GitHub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 &amp;  GitHub Enterprise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352" y="2245384"/>
            <a:ext cx="8306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(projects &amp; assets)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66857" y="3742693"/>
            <a:ext cx="872034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Kubernetes </a:t>
            </a:r>
            <a:br>
              <a:rPr lang="en-US" sz="700" b="1" dirty="0">
                <a:sym typeface="Helvetica Light"/>
              </a:rPr>
            </a:br>
            <a:r>
              <a:rPr lang="en-US" sz="700" b="1" dirty="0">
                <a:sym typeface="Helvetica Light"/>
              </a:rPr>
              <a:t>Persistent Volumes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1004" y="2003396"/>
            <a:ext cx="1210268" cy="146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Integrations &amp; Connections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05223" y="3320477"/>
            <a:ext cx="1893383" cy="2144228"/>
            <a:chOff x="7308900" y="3387991"/>
            <a:chExt cx="1222534" cy="2144228"/>
          </a:xfrm>
        </p:grpSpPr>
        <p:grpSp>
          <p:nvGrpSpPr>
            <p:cNvPr id="65" name="Group 64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401710" y="3722969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 services, Data Sources &amp; .git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8829" y="4464721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Spark, Spark-ML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1812" y="5165837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Environments: Resource </a:t>
              </a:r>
              <a:r>
                <a:rPr lang="en-US" sz="7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mgmt</a:t>
              </a:r>
              <a:endParaRPr lang="en-US" sz="7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&amp; Jobs</a:t>
              </a:r>
              <a:endParaRPr lang="en-US" sz="70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56526" y="3544960"/>
              <a:ext cx="521659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>
                  <a:sym typeface="Helvetica Light"/>
                </a:rPr>
                <a:t>Core Services</a:t>
              </a:r>
              <a:endParaRPr lang="en-US" sz="900" b="1" dirty="0">
                <a:sym typeface="Helvetica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94775" y="409570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User Management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&amp; tokens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8277201" y="2291254"/>
            <a:ext cx="917398" cy="3590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DSX Hadoop </a:t>
            </a:r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Integration Service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78766" y="3363277"/>
            <a:ext cx="2513783" cy="2144228"/>
            <a:chOff x="2964838" y="6127668"/>
            <a:chExt cx="2533438" cy="571794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2" name="Rounded Rectangle 101"/>
            <p:cNvSpPr/>
            <p:nvPr/>
          </p:nvSpPr>
          <p:spPr>
            <a:xfrm>
              <a:off x="3391279" y="6127668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87419" y="6256317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964838" y="6384966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8192294" y="3825009"/>
            <a:ext cx="675473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Custom Scorers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810719" y="4229107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Model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Evaluations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5234" y="5083099"/>
            <a:ext cx="2014762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Project Releases: Deployment/Scale-out load balancing &amp;  Monitoring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2428" y="3496682"/>
            <a:ext cx="1583767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900" b="1" dirty="0">
                <a:sym typeface="Helvetica Light"/>
              </a:rPr>
              <a:t>Model </a:t>
            </a:r>
            <a:r>
              <a:rPr lang="en-US" sz="900" b="1" dirty="0" err="1">
                <a:sym typeface="Helvetica Light"/>
              </a:rPr>
              <a:t>Mgmt</a:t>
            </a:r>
            <a:r>
              <a:rPr lang="en-US" sz="900" b="1" dirty="0">
                <a:sym typeface="Helvetica Light"/>
              </a:rPr>
              <a:t> &amp;  Deployment </a:t>
            </a:r>
          </a:p>
          <a:p>
            <a:pPr algn="ctr" defTabSz="309563"/>
            <a:r>
              <a:rPr lang="en-US" sz="900" b="1" dirty="0">
                <a:sym typeface="Helvetica Light"/>
              </a:rPr>
              <a:t>+ operations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188671" y="4205201"/>
            <a:ext cx="652256" cy="3208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Scorers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45283" y="4760763"/>
            <a:ext cx="1298428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Package &amp; Image </a:t>
            </a:r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mgmt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354396" y="3324561"/>
            <a:ext cx="2307836" cy="2144228"/>
            <a:chOff x="4354396" y="3324561"/>
            <a:chExt cx="2307836" cy="2144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354396" y="3324561"/>
              <a:ext cx="2307836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1" name="Rounded Rectangle 8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417949" y="3731518"/>
              <a:ext cx="872098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Jupyter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(anaconda-python, scala, R)</a:t>
              </a:r>
            </a:p>
            <a:p>
              <a:pPr algn="ctr" defTabSz="309563"/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Tensorflow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-GPU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18252" y="4467706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Zeppelin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33835" y="477822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Scripts</a:t>
              </a:r>
              <a:b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</a:b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(.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py</a:t>
              </a: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, .R) &amp; Jobs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61705" y="3510036"/>
              <a:ext cx="1769716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Data Scientist Dev environment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99776" y="411794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RStudio</a:t>
              </a:r>
            </a:p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(and Shiny Apps)</a:t>
              </a:r>
            </a:p>
            <a:p>
              <a:pPr algn="ctr" defTabSz="309563"/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41312" y="5126330"/>
              <a:ext cx="1772982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Projects, Publish &amp; collaborations 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60554" y="3727954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Data Refinery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71653" y="4113128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SPSS Modeler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63491" y="4456202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Decision Opt/CPLEX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72594" y="4803955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H20 Flows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49888" y="4682810"/>
            <a:ext cx="598794" cy="3679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Jobs &amp; Scheduling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16716" y="4682425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Hosted Apps</a:t>
            </a:r>
            <a:b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</a:b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10417" y="4689260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Webservices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(</a:t>
            </a:r>
            <a:r>
              <a:rPr lang="en-US" sz="750" baseline="3000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Python,R</a:t>
            </a:r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)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10454" y="387036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Batch 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Scoring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512800" y="4217401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Jupyter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notebook apps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501395" y="383670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R.Shiny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apps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778766" y="4648198"/>
            <a:ext cx="2114776" cy="23434"/>
          </a:xfrm>
          <a:prstGeom prst="line">
            <a:avLst/>
          </a:prstGeom>
          <a:noFill/>
          <a:ln w="19050" cap="flat">
            <a:solidFill>
              <a:srgbClr val="000000">
                <a:alpha val="5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2948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165-F865-5247-9298-8FEDD85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 in DSX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EAD4-6DF3-1942-8E13-1FD99B7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9" y="894089"/>
            <a:ext cx="5092700" cy="5486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1753D-3508-C747-B3EF-C069C35B7C26}"/>
              </a:ext>
            </a:extLst>
          </p:cNvPr>
          <p:cNvSpPr txBox="1">
            <a:spLocks/>
          </p:cNvSpPr>
          <p:nvPr/>
        </p:nvSpPr>
        <p:spPr>
          <a:xfrm>
            <a:off x="1458685" y="894089"/>
            <a:ext cx="4310742" cy="5343425"/>
          </a:xfrm>
          <a:prstGeom prst="rect">
            <a:avLst/>
          </a:prstGeom>
        </p:spPr>
        <p:txBody>
          <a:bodyPr/>
          <a:lstStyle>
            <a:lvl1pPr marL="238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762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143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525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906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Platform HA</a:t>
            </a:r>
          </a:p>
          <a:p>
            <a:pPr lvl="1" fontAlgn="auto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default, the cluster is configured for HA: minimum 3-node</a:t>
            </a:r>
          </a:p>
          <a:p>
            <a:pPr marL="458788" lvl="1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tolerate failure of 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node in a 3-node configuration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nodes in a 9-node configuration</a:t>
            </a:r>
          </a:p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HA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services that are deployed as pods, Kubernetes will monitor and redeploy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session failover, which means that some services may be down for a few minute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lvl="1" fontAlgn="auto"/>
            <a:endParaRPr lang="en-US" dirty="0"/>
          </a:p>
          <a:p>
            <a:pPr fontAlgn="auto"/>
            <a:endParaRPr lang="en-US" sz="300" dirty="0"/>
          </a:p>
          <a:p>
            <a:pPr fontAlgn="auto"/>
            <a:endParaRPr lang="en-US" sz="600" dirty="0"/>
          </a:p>
          <a:p>
            <a:pPr fontAlgn="auto"/>
            <a:endParaRPr lang="en-US" dirty="0"/>
          </a:p>
          <a:p>
            <a:pPr fontAlgn="auto"/>
            <a:endParaRPr lang="en-US" sz="1200" dirty="0"/>
          </a:p>
          <a:p>
            <a:pPr lvl="1"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marL="217885" lvl="1" indent="0">
              <a:buNone/>
            </a:pPr>
            <a:endParaRPr lang="en-US" dirty="0"/>
          </a:p>
          <a:p>
            <a:pPr marL="2178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70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4EE6C1-7395-9847-9A66-58AFA2958402}"/>
              </a:ext>
            </a:extLst>
          </p:cNvPr>
          <p:cNvGrpSpPr/>
          <p:nvPr/>
        </p:nvGrpSpPr>
        <p:grpSpPr>
          <a:xfrm>
            <a:off x="738358" y="1002744"/>
            <a:ext cx="2810386" cy="4383591"/>
            <a:chOff x="251650" y="492575"/>
            <a:chExt cx="2810386" cy="43835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013C5F-C262-E040-8BD0-5F344AADDF3D}"/>
                </a:ext>
              </a:extLst>
            </p:cNvPr>
            <p:cNvSpPr txBox="1"/>
            <p:nvPr/>
          </p:nvSpPr>
          <p:spPr>
            <a:xfrm>
              <a:off x="251651" y="1663853"/>
              <a:ext cx="28103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Explore at scale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Scale out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No Dev-ops/engineering setup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6C4057-89F3-2A44-ACE0-46CD75351DB4}"/>
                </a:ext>
              </a:extLst>
            </p:cNvPr>
            <p:cNvSpPr txBox="1"/>
            <p:nvPr/>
          </p:nvSpPr>
          <p:spPr>
            <a:xfrm>
              <a:off x="251650" y="2808345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Reproducibility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Process of tracking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Reproduce results easily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38D05-AAE5-FA4F-9E45-382B6598A9A7}"/>
                </a:ext>
              </a:extLst>
            </p:cNvPr>
            <p:cNvSpPr txBox="1"/>
            <p:nvPr/>
          </p:nvSpPr>
          <p:spPr>
            <a:xfrm>
              <a:off x="251650" y="3952836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Secure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Governed Access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Administration capabilities</a:t>
              </a:r>
            </a:p>
          </p:txBody>
        </p:sp>
        <p:pic>
          <p:nvPicPr>
            <p:cNvPr id="88" name="Picture 4" descr="Technology Solutions">
              <a:extLst>
                <a:ext uri="{FF2B5EF4-FFF2-40B4-BE49-F238E27FC236}">
                  <a16:creationId xmlns:a16="http://schemas.microsoft.com/office/drawing/2014/main" id="{E9802D81-5F66-394A-99CC-49B99ACFC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60" y="492575"/>
              <a:ext cx="1111167" cy="100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994D02-00AA-D844-B6C3-2122F8F77FFE}"/>
              </a:ext>
            </a:extLst>
          </p:cNvPr>
          <p:cNvGrpSpPr/>
          <p:nvPr/>
        </p:nvGrpSpPr>
        <p:grpSpPr>
          <a:xfrm>
            <a:off x="4333036" y="945936"/>
            <a:ext cx="3049887" cy="4812313"/>
            <a:chOff x="3196654" y="643516"/>
            <a:chExt cx="3049887" cy="44403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39A783-908F-BE4E-AE90-D07D70D8D633}"/>
                </a:ext>
              </a:extLst>
            </p:cNvPr>
            <p:cNvSpPr txBox="1"/>
            <p:nvPr/>
          </p:nvSpPr>
          <p:spPr>
            <a:xfrm>
              <a:off x="3196654" y="1663853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Collaborate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Understand what’s been done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Share and accelerate learning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08726-AC37-0C4A-A4D3-0CDDE379F320}"/>
                </a:ext>
              </a:extLst>
            </p:cNvPr>
            <p:cNvSpPr txBox="1"/>
            <p:nvPr/>
          </p:nvSpPr>
          <p:spPr>
            <a:xfrm>
              <a:off x="3196654" y="2808345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Publish Efforts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Models as APIs out of the box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Avoid Engineering re-work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ADEFC9-D916-C14F-8FF9-EFD079E5AB1F}"/>
                </a:ext>
              </a:extLst>
            </p:cNvPr>
            <p:cNvSpPr txBox="1"/>
            <p:nvPr/>
          </p:nvSpPr>
          <p:spPr>
            <a:xfrm>
              <a:off x="3205798" y="3952836"/>
              <a:ext cx="3031599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Discovery to Production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Minimal efforts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Seamless scale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Integration with business process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B4FAF8D-4240-6548-9193-26AE5942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46932" y="643516"/>
              <a:ext cx="949330" cy="93461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CFA1CD-E320-0344-B8B4-F1AE22FCF337}"/>
              </a:ext>
            </a:extLst>
          </p:cNvPr>
          <p:cNvGrpSpPr/>
          <p:nvPr/>
        </p:nvGrpSpPr>
        <p:grpSpPr>
          <a:xfrm>
            <a:off x="8232532" y="1153685"/>
            <a:ext cx="2768772" cy="4232650"/>
            <a:chOff x="6341790" y="643516"/>
            <a:chExt cx="2768772" cy="423265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1A7CFB-F73C-A549-8629-478C1ED4EE69}"/>
                </a:ext>
              </a:extLst>
            </p:cNvPr>
            <p:cNvSpPr txBox="1"/>
            <p:nvPr/>
          </p:nvSpPr>
          <p:spPr>
            <a:xfrm>
              <a:off x="6341790" y="1663853"/>
              <a:ext cx="276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Open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Use desired tool of choice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Interoperability across tools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2C8554-7156-2348-B7B7-808D68378231}"/>
                </a:ext>
              </a:extLst>
            </p:cNvPr>
            <p:cNvSpPr txBox="1"/>
            <p:nvPr/>
          </p:nvSpPr>
          <p:spPr>
            <a:xfrm>
              <a:off x="6341791" y="2808345"/>
              <a:ext cx="27687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Review Results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Stakeholder review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Via Dashboards/Static reports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5BA73B-F91F-FF43-AF81-FB17475FD7F3}"/>
                </a:ext>
              </a:extLst>
            </p:cNvPr>
            <p:cNvSpPr txBox="1"/>
            <p:nvPr/>
          </p:nvSpPr>
          <p:spPr>
            <a:xfrm>
              <a:off x="6341791" y="3952836"/>
              <a:ext cx="2768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Monitoring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QA/QC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Retrain</a:t>
              </a:r>
            </a:p>
          </p:txBody>
        </p:sp>
        <p:pic>
          <p:nvPicPr>
            <p:cNvPr id="98" name="Picture 97" descr="https://www.ibm.com/analytics/us/en/technology/cloud-data-services/images/home/icon-flexible-branded.png">
              <a:extLst>
                <a:ext uri="{FF2B5EF4-FFF2-40B4-BE49-F238E27FC236}">
                  <a16:creationId xmlns:a16="http://schemas.microsoft.com/office/drawing/2014/main" id="{19F21D83-E6C7-C648-866E-7476CB143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2" y="643516"/>
              <a:ext cx="913150" cy="91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Data Science Platform</a:t>
            </a:r>
          </a:p>
        </p:txBody>
      </p:sp>
    </p:spTree>
    <p:extLst>
      <p:ext uri="{BB962C8B-B14F-4D97-AF65-F5344CB8AC3E}">
        <p14:creationId xmlns:p14="http://schemas.microsoft.com/office/powerpoint/2010/main" val="21038728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379133" y="2515129"/>
            <a:ext cx="5089525" cy="863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Roadmap Highlights</a:t>
            </a: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98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650" y="115018"/>
            <a:ext cx="10256947" cy="678229"/>
          </a:xfrm>
        </p:spPr>
        <p:txBody>
          <a:bodyPr/>
          <a:lstStyle/>
          <a:p>
            <a:r>
              <a:rPr lang="en-US" dirty="0"/>
              <a:t>Strategy Highlights</a:t>
            </a:r>
          </a:p>
        </p:txBody>
      </p:sp>
      <p:sp>
        <p:nvSpPr>
          <p:cNvPr id="22" name="Shape 1267"/>
          <p:cNvSpPr/>
          <p:nvPr/>
        </p:nvSpPr>
        <p:spPr>
          <a:xfrm>
            <a:off x="301693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Jan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1" name="Shape 1267">
            <a:extLst>
              <a:ext uri="{FF2B5EF4-FFF2-40B4-BE49-F238E27FC236}">
                <a16:creationId xmlns:a16="http://schemas.microsoft.com/office/drawing/2014/main" id="{35EB5C55-9154-5F48-8CF9-1BF8A3E4A125}"/>
              </a:ext>
            </a:extLst>
          </p:cNvPr>
          <p:cNvSpPr/>
          <p:nvPr/>
        </p:nvSpPr>
        <p:spPr>
          <a:xfrm>
            <a:off x="326552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Mar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8" name="Shape 1267">
            <a:extLst>
              <a:ext uri="{FF2B5EF4-FFF2-40B4-BE49-F238E27FC236}">
                <a16:creationId xmlns:a16="http://schemas.microsoft.com/office/drawing/2014/main" id="{4BBC684A-FEA3-984E-89C1-2D103159BFC2}"/>
              </a:ext>
            </a:extLst>
          </p:cNvPr>
          <p:cNvSpPr/>
          <p:nvPr/>
        </p:nvSpPr>
        <p:spPr>
          <a:xfrm>
            <a:off x="618850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Q2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9" name="Shape 1267">
            <a:extLst>
              <a:ext uri="{FF2B5EF4-FFF2-40B4-BE49-F238E27FC236}">
                <a16:creationId xmlns:a16="http://schemas.microsoft.com/office/drawing/2014/main" id="{A7F10BEF-E384-1249-9D1A-19E55B8A7A86}"/>
              </a:ext>
            </a:extLst>
          </p:cNvPr>
          <p:cNvSpPr/>
          <p:nvPr/>
        </p:nvSpPr>
        <p:spPr>
          <a:xfrm>
            <a:off x="911148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2h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3E3DDB-F700-8840-AE51-C0900B1F7E8D}"/>
              </a:ext>
            </a:extLst>
          </p:cNvPr>
          <p:cNvSpPr txBox="1">
            <a:spLocks/>
          </p:cNvSpPr>
          <p:nvPr/>
        </p:nvSpPr>
        <p:spPr>
          <a:xfrm>
            <a:off x="9111481" y="2164586"/>
            <a:ext cx="2875546" cy="3589656"/>
          </a:xfrm>
          <a:prstGeom prst="rect">
            <a:avLst/>
          </a:prstGeom>
        </p:spPr>
        <p:txBody>
          <a:bodyPr/>
          <a:lstStyle>
            <a:lvl1pPr marL="19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6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0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3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37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0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64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27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WEX integration - Text analytics </a:t>
            </a:r>
            <a:r>
              <a:rPr lang="mr-IN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including support for ML annotators, classifiers, and custom annotators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None/>
            </a:pPr>
            <a:r>
              <a:rPr lang="en-US" sz="1200" dirty="0">
                <a:latin typeface="IBM Plex Sans" panose="020B0503050000000000" pitchFamily="34" charset="77"/>
              </a:rPr>
              <a:t>HDP/Yarn 3.1’ s Kubernetes native support  provides for  Data Plane and DSX running directly on HDP-Kubernetes </a:t>
            </a: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Enable partner and third-party tool integrations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latin typeface="IBM Plex Sans" panose="020B0503050000000000" pitchFamily="34" charset="77"/>
                <a:ea typeface="Helvetica Neue Light" charset="0"/>
                <a:cs typeface="Helvetica Neue Light" charset="0"/>
              </a:rPr>
              <a:t>Support DL frameworks/libraries: DL4J, Caffe2, CNTK with GPU support.</a:t>
            </a: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99AFCFD-720B-9F4F-8488-0AAA9A028ED1}"/>
              </a:ext>
            </a:extLst>
          </p:cNvPr>
          <p:cNvSpPr txBox="1">
            <a:spLocks/>
          </p:cNvSpPr>
          <p:nvPr/>
        </p:nvSpPr>
        <p:spPr>
          <a:xfrm>
            <a:off x="6188500" y="2164587"/>
            <a:ext cx="2828499" cy="39737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enhancements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Additional nodes available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Extensions and scripting available with new GUI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enhancement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Streams </a:t>
            </a:r>
            <a:r>
              <a:rPr lang="mr-IN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real-time scoring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A/B testing &amp; experimentation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Scale-out Deployments  - replicas &amp; load-balancing(Scoring servers &amp; Shiny Apps etc.) </a:t>
            </a:r>
          </a:p>
          <a:p>
            <a:pPr lvl="1">
              <a:spcBef>
                <a:spcPts val="0"/>
              </a:spcBef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Apache Atlas,  IGC and Apache Ranger integration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Add-on/Extensions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    - pick from a “market-place”, mix-n-map Environments easily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6D4FD25B-9862-E54B-8009-317FCCDEB165}"/>
              </a:ext>
            </a:extLst>
          </p:cNvPr>
          <p:cNvSpPr txBox="1">
            <a:spLocks/>
          </p:cNvSpPr>
          <p:nvPr/>
        </p:nvSpPr>
        <p:spPr>
          <a:xfrm>
            <a:off x="3265521" y="2053094"/>
            <a:ext cx="2786488" cy="3898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IBM SPSS Modeler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Refreshed GUI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High priority nodes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Decision Optimization for Data Science integration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package</a:t>
            </a: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Deploy/Manage model versions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SPSS Modeler Streams +  batch scoring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Notebooks, Scripts &amp; Shiny Apps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 support for R based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Management access control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Hadoop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Python, R job push-down to Yarn in a secure Hadoop cluster (in-addition to Livy-Spark)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FAAF451-398C-994A-8E03-4264A74BA687}"/>
              </a:ext>
            </a:extLst>
          </p:cNvPr>
          <p:cNvSpPr txBox="1">
            <a:spLocks/>
          </p:cNvSpPr>
          <p:nvPr/>
        </p:nvSpPr>
        <p:spPr>
          <a:xfrm>
            <a:off x="301693" y="2053094"/>
            <a:ext cx="2786488" cy="436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data connections to ease data access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IBM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BigSQL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on HDP  as a data source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Cloudera data sources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Enhanced ML capabilities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Train, Deploy and Monitor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Scikit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-learn,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and spark-ml models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Automation - Batch Scoring and Evaluation scripts as schedulable jobs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versioning and evaluation history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models</a:t>
            </a:r>
          </a:p>
          <a:p>
            <a:pPr marL="171450" indent="-171450" defTabSz="685800">
              <a:spcBef>
                <a:spcPts val="0"/>
              </a:spcBef>
              <a:buFont typeface="Arial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Deep Learning and GPU support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Runtime Environments can now be associated with GPU(s)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models or execute other jobs that need GPUs in these Environments.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Collaborate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and share the URL to any content (pdf, html, csv  etc.) with other users </a:t>
            </a:r>
          </a:p>
        </p:txBody>
      </p:sp>
    </p:spTree>
    <p:extLst>
      <p:ext uri="{BB962C8B-B14F-4D97-AF65-F5344CB8AC3E}">
        <p14:creationId xmlns:p14="http://schemas.microsoft.com/office/powerpoint/2010/main" val="6429295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3484" y="128766"/>
            <a:ext cx="11394016" cy="501650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Key scenario: Governed</a:t>
            </a:r>
            <a:r>
              <a:rPr lang="en-US" sz="3200" b="1" dirty="0">
                <a:solidFill>
                  <a:schemeClr val="bg1"/>
                </a:solidFill>
              </a:rPr>
              <a:t> Enterprise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790580" y="-1325104"/>
            <a:ext cx="65" cy="22890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375"/>
              </a:spcBef>
            </a:pPr>
            <a:endParaRPr lang="en-US" sz="1750" dirty="0" err="1"/>
          </a:p>
        </p:txBody>
      </p:sp>
      <p:grpSp>
        <p:nvGrpSpPr>
          <p:cNvPr id="73" name="Group 72"/>
          <p:cNvGrpSpPr/>
          <p:nvPr/>
        </p:nvGrpSpPr>
        <p:grpSpPr>
          <a:xfrm>
            <a:off x="7523813" y="1231005"/>
            <a:ext cx="796729" cy="577586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22725" y="926789"/>
            <a:ext cx="110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Engineer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0" y="4122022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8" y="3804284"/>
            <a:ext cx="140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CDO </a:t>
            </a:r>
            <a:r>
              <a:rPr lang="en-US" sz="1050" spc="-30" dirty="0">
                <a:latin typeface="IBM Plex Sans" pitchFamily="34" charset="0"/>
                <a:cs typeface="Arial"/>
              </a:rPr>
              <a:t>(Data Steward)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939218" y="3422389"/>
            <a:ext cx="665030" cy="500886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>
                <a:defRPr/>
              </a:pPr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4745627" y="3108387"/>
            <a:ext cx="108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Scientist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2" y="4899556"/>
            <a:ext cx="2053565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30" dirty="0">
                <a:latin typeface="IBM Plex Sans" pitchFamily="34" charset="0"/>
                <a:cs typeface="Arial"/>
              </a:rPr>
              <a:t>Organizes</a:t>
            </a:r>
          </a:p>
          <a:p>
            <a:endParaRPr lang="en-US" sz="1100" spc="-30" dirty="0">
              <a:latin typeface="IBM Plex Sans" pitchFamily="34" charset="0"/>
              <a:cs typeface="Arial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Data &amp; Analytics Asset Enterprise Catalog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Lineage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b="1" i="1" spc="-30" dirty="0">
                <a:latin typeface="IBM Plex Sans" pitchFamily="34" charset="0"/>
                <a:cs typeface="Arial"/>
              </a:rPr>
              <a:t>Governance</a:t>
            </a:r>
            <a:r>
              <a:rPr lang="en-US" sz="1050" spc="-30" dirty="0">
                <a:latin typeface="IBM Plex Sans" pitchFamily="34" charset="0"/>
                <a:cs typeface="Arial"/>
              </a:rPr>
              <a:t> of Data &amp; Models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Audits &amp; Policies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5223" y="1163397"/>
            <a:ext cx="1860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Collects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Builds data lakes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and warehouses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Gets Data Ready for Analytics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9015" y="3981050"/>
            <a:ext cx="14471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Analyzes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Explores, Shapes data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&amp; trains models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1549" y="984715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71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55031" y="2054445"/>
            <a:ext cx="1017754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388013" y="1903453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Problem Statement or target opportunity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355799" y="1884336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Finds Data</a:t>
            </a:r>
          </a:p>
          <a:p>
            <a:pPr algn="ctr" defTabSz="825500"/>
            <a:r>
              <a:rPr lang="en-US" sz="10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(from an enterprise catalog)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6769014" y="2629030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Explores </a:t>
            </a:r>
            <a:r>
              <a:rPr lang="en-US" sz="1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&amp; Understands Data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4672155" y="2158958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6943006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Collects, Preps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323584" y="3466059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049153" y="2700783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5814747" y="4907199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Extracts features for ML</a:t>
            </a:r>
          </a:p>
        </p:txBody>
      </p:sp>
      <p:sp>
        <p:nvSpPr>
          <p:cNvPr id="67" name="Bent Arrow 66"/>
          <p:cNvSpPr/>
          <p:nvPr/>
        </p:nvSpPr>
        <p:spPr>
          <a:xfrm rot="10800000">
            <a:off x="7133312" y="4760261"/>
            <a:ext cx="574142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6787191" y="1959325"/>
            <a:ext cx="524778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3856329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Trains  Model</a:t>
            </a: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155868" y="5164394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247721" y="4070171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Deploys &amp; monitors accuracy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189932" y="4844037"/>
            <a:ext cx="646697" cy="735373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068020" y="2760656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Predictions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2822245" y="2031996"/>
            <a:ext cx="646697" cy="695397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2710659" y="3626027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297112" y="5577723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6265" y="6131352"/>
            <a:ext cx="1017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Experiments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32321" y="1130065"/>
            <a:ext cx="116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pc="-30" dirty="0">
                <a:latin typeface="IBM Plex Sans" pitchFamily="34" charset="0"/>
                <a:cs typeface="Arial"/>
              </a:rPr>
              <a:t>Sets goals &amp;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measures results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59" y="2874769"/>
            <a:ext cx="390634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3254" y="3027122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-30" dirty="0">
                <a:latin typeface="IBM Plex Sans" pitchFamily="34" charset="0"/>
                <a:cs typeface="Arial"/>
              </a:rPr>
              <a:t>Real-time Apps</a:t>
            </a:r>
          </a:p>
          <a:p>
            <a:r>
              <a:rPr lang="en-US" sz="1100" i="1" spc="-30" dirty="0">
                <a:latin typeface="IBM Plex Sans" pitchFamily="34" charset="0"/>
                <a:cs typeface="Arial"/>
              </a:rPr>
              <a:t>&amp; business processes</a:t>
            </a:r>
            <a:endParaRPr lang="en-US" sz="14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2676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1849993" y="3022375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453460" y="3880719"/>
            <a:ext cx="22041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  <a:p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PRODUCTION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Secure &amp; </a:t>
            </a:r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Governed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Monitor &amp; Instrument</a:t>
            </a:r>
          </a:p>
          <a:p>
            <a:pPr marL="171450" lvl="1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High Throughput </a:t>
            </a:r>
          </a:p>
          <a:p>
            <a:pPr lvl="3"/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   -Load Balance  &amp;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Reliable Deployments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- outage free upgrades</a:t>
            </a:r>
            <a:endParaRPr lang="en-US" sz="120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3745765" y="4061225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5848" y="3970255"/>
            <a:ext cx="691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pc="-30" dirty="0">
                <a:latin typeface="IBM Plex Sans" pitchFamily="34" charset="0"/>
                <a:cs typeface="Arial"/>
              </a:rPr>
              <a:t>Auto-retrain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00361" y="3496481"/>
            <a:ext cx="519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pc="-30" dirty="0">
                <a:latin typeface="IBM Plex Sans" pitchFamily="34" charset="0"/>
                <a:cs typeface="Arial"/>
              </a:rPr>
              <a:t>Refine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31994" y="580025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-30" dirty="0">
                <a:latin typeface="IBM Plex Sans" pitchFamily="34" charset="0"/>
                <a:cs typeface="Arial"/>
              </a:rPr>
              <a:t>Features, Lineage/Relationships recorded</a:t>
            </a:r>
          </a:p>
          <a:p>
            <a:r>
              <a:rPr lang="en-US" sz="1000" spc="-30" dirty="0">
                <a:latin typeface="IBM Plex Sans" pitchFamily="34" charset="0"/>
                <a:cs typeface="Arial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97596" y="919300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Development 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&amp; prototyping</a:t>
            </a:r>
          </a:p>
          <a:p>
            <a:pPr algn="ctr" defTabSz="825500"/>
            <a:endParaRPr lang="en-US" sz="105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922065" y="1855965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68037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Enterprise IaaS for Data Scientists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75875" y="1613295"/>
            <a:ext cx="8673732" cy="44006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Efficient Compute Resource Management for large-scale Analytics, Machine Learning and Deep Learning workloads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Data Scientists  to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procure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resources from a shared compute “grid”  for any kind of activity </a:t>
            </a:r>
            <a:r>
              <a:rPr kumimoji="0" lang="mr-IN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from interactive notebooks &amp; IDEs to training Jobs or scheduled scripts and Apps.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 compute manifested as Docker containers/Kubernetes pods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HDP/Yarn as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 Manager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workloads, whether Map Reduce or Spark Jobs or DSX/ML activities to be uniformly handled by the HDP/Yarn scheduler.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 Queue Priorities, balancing of workloads and scale-out for the whole cluster  providing best utilization of all resources.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575" y="5534026"/>
            <a:ext cx="655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500" kern="1200">
                <a:solidFill>
                  <a:srgbClr val="002060"/>
                </a:solidFill>
                <a:latin typeface="Arial"/>
                <a:ea typeface="MS PGothic" charset="0"/>
                <a:cs typeface="MS PGothic" charset="0"/>
              </a:rPr>
              <a:t>Yarn and  Kubernetes  -  the best of both worlds !</a:t>
            </a:r>
          </a:p>
        </p:txBody>
      </p:sp>
    </p:spTree>
    <p:extLst>
      <p:ext uri="{BB962C8B-B14F-4D97-AF65-F5344CB8AC3E}">
        <p14:creationId xmlns:p14="http://schemas.microsoft.com/office/powerpoint/2010/main" val="49816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1414" y="181697"/>
            <a:ext cx="8545512" cy="5016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IBM DSX - </a:t>
            </a:r>
            <a:r>
              <a:rPr lang="en-US" sz="2000" i="1" dirty="0">
                <a:solidFill>
                  <a:schemeClr val="bg1"/>
                </a:solidFill>
              </a:rPr>
              <a:t>the</a:t>
            </a:r>
            <a:r>
              <a:rPr lang="en-US" sz="2000" dirty="0">
                <a:solidFill>
                  <a:schemeClr val="bg1"/>
                </a:solidFill>
              </a:rPr>
              <a:t>  Experience for Hybrid Data Science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8202" y="2762182"/>
            <a:ext cx="299972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Watson Studio on IBM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Cloud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7923" y="2761286"/>
            <a:ext cx="310729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Desktop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05217" y="2757082"/>
            <a:ext cx="3033875" cy="44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 </a:t>
            </a: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Private 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95091" y="3344992"/>
            <a:ext cx="30028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PayGo consumption with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as-a-service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delivery, up &amp; running in seconds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Integrated with IBM Spark-as-a-Service &amp; Watson Machine Learning as a service  for compute,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IBM Object Store &amp; other cloud services for data, 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Publish and collaborate in the cloud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6784" y="3361142"/>
            <a:ext cx="310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Easily installed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laptop or PC</a:t>
            </a: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Won’t scale beyond the hardware available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Access to RStudio, Zeppelin and Jupyter notebooks, and one small Spark worker operating locally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Load CSV data files into Data Frames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71059" y="3274513"/>
            <a:ext cx="30338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Scalable DSX cluster deployed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private infrastructure</a:t>
            </a: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 err="1">
                <a:latin typeface="Helvetica Neue Light" charset="0"/>
                <a:ea typeface="Helvetica Neue Light" charset="0"/>
                <a:cs typeface="Helvetica Neue Light" charset="0"/>
              </a:rPr>
              <a:t>Dockerized</a:t>
            </a: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 containers via Kubernetes &amp; deployable on IBM Cloud Private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DSX Local can also deploy with</a:t>
            </a:r>
            <a:b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Hortonworks Data Platform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&amp; IIAS appliance on-premises 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LDAP for user management and authentication, easy  collaboration with Projects enabled by git.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075" y="2064874"/>
            <a:ext cx="1130715" cy="483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62505" y="1456675"/>
            <a:ext cx="2868005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&amp; Collaborate</a:t>
            </a:r>
            <a:endParaRPr lang="en-US" sz="1200" b="1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Notebook servers and RStudio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for interactivity &amp; data visualizing with Python, R, &amp; Scala for coder data scientists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5928" y="1437802"/>
            <a:ext cx="300283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 at Scale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parallelizes &amp; accelerates data science tasks.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Automate, Deploy scoring servers at scale  and monitor model health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06921" y="6290016"/>
            <a:ext cx="9144000" cy="567985"/>
            <a:chOff x="4748" y="2309432"/>
            <a:chExt cx="12192000" cy="757313"/>
          </a:xfrm>
        </p:grpSpPr>
        <p:sp>
          <p:nvSpPr>
            <p:cNvPr id="56" name="Rectangle 55"/>
            <p:cNvSpPr/>
            <p:nvPr/>
          </p:nvSpPr>
          <p:spPr>
            <a:xfrm>
              <a:off x="4748" y="2309432"/>
              <a:ext cx="12192000" cy="757313"/>
            </a:xfrm>
            <a:prstGeom prst="rect">
              <a:avLst/>
            </a:prstGeom>
            <a:solidFill>
              <a:srgbClr val="1C35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solidFill>
                  <a:srgbClr val="FFFFFF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9190" y="2403592"/>
              <a:ext cx="568455" cy="568991"/>
              <a:chOff x="3754438" y="457200"/>
              <a:chExt cx="1684337" cy="1685926"/>
            </a:xfrm>
          </p:grpSpPr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4386263" y="1206500"/>
                <a:ext cx="438150" cy="454025"/>
              </a:xfrm>
              <a:custGeom>
                <a:avLst/>
                <a:gdLst>
                  <a:gd name="T0" fmla="*/ 262 w 262"/>
                  <a:gd name="T1" fmla="*/ 271 h 271"/>
                  <a:gd name="T2" fmla="*/ 262 w 262"/>
                  <a:gd name="T3" fmla="*/ 271 h 271"/>
                  <a:gd name="T4" fmla="*/ 161 w 262"/>
                  <a:gd name="T5" fmla="*/ 143 h 271"/>
                  <a:gd name="T6" fmla="*/ 205 w 262"/>
                  <a:gd name="T7" fmla="*/ 75 h 271"/>
                  <a:gd name="T8" fmla="*/ 131 w 262"/>
                  <a:gd name="T9" fmla="*/ 0 h 271"/>
                  <a:gd name="T10" fmla="*/ 56 w 262"/>
                  <a:gd name="T11" fmla="*/ 75 h 271"/>
                  <a:gd name="T12" fmla="*/ 100 w 262"/>
                  <a:gd name="T13" fmla="*/ 143 h 271"/>
                  <a:gd name="T14" fmla="*/ 0 w 262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271">
                    <a:moveTo>
                      <a:pt x="262" y="271"/>
                    </a:moveTo>
                    <a:lnTo>
                      <a:pt x="262" y="271"/>
                    </a:lnTo>
                    <a:cubicBezTo>
                      <a:pt x="262" y="209"/>
                      <a:pt x="219" y="157"/>
                      <a:pt x="161" y="143"/>
                    </a:cubicBezTo>
                    <a:cubicBezTo>
                      <a:pt x="187" y="132"/>
                      <a:pt x="205" y="105"/>
                      <a:pt x="205" y="75"/>
                    </a:cubicBezTo>
                    <a:cubicBezTo>
                      <a:pt x="205" y="34"/>
                      <a:pt x="172" y="0"/>
                      <a:pt x="131" y="0"/>
                    </a:cubicBezTo>
                    <a:cubicBezTo>
                      <a:pt x="89" y="0"/>
                      <a:pt x="56" y="34"/>
                      <a:pt x="56" y="75"/>
                    </a:cubicBezTo>
                    <a:cubicBezTo>
                      <a:pt x="56" y="105"/>
                      <a:pt x="74" y="132"/>
                      <a:pt x="100" y="143"/>
                    </a:cubicBezTo>
                    <a:cubicBezTo>
                      <a:pt x="43" y="157"/>
                      <a:pt x="0" y="209"/>
                      <a:pt x="0" y="271"/>
                    </a:cubicBezTo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4818063" y="1308100"/>
                <a:ext cx="139700" cy="139700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4533900" y="952500"/>
                <a:ext cx="141288" cy="141288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4279900" y="1058863"/>
                <a:ext cx="141288" cy="139700"/>
              </a:xfrm>
              <a:custGeom>
                <a:avLst/>
                <a:gdLst>
                  <a:gd name="T0" fmla="*/ 84 w 84"/>
                  <a:gd name="T1" fmla="*/ 0 h 84"/>
                  <a:gd name="T2" fmla="*/ 84 w 84"/>
                  <a:gd name="T3" fmla="*/ 0 h 84"/>
                  <a:gd name="T4" fmla="*/ 0 w 84"/>
                  <a:gd name="T5" fmla="*/ 0 h 84"/>
                  <a:gd name="T6" fmla="*/ 0 w 84"/>
                  <a:gd name="T7" fmla="*/ 84 h 84"/>
                  <a:gd name="T8" fmla="*/ 84 w 84"/>
                  <a:gd name="T9" fmla="*/ 84 h 84"/>
                  <a:gd name="T10" fmla="*/ 84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84" y="0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84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4791075" y="1062038"/>
                <a:ext cx="136525" cy="157163"/>
              </a:xfrm>
              <a:custGeom>
                <a:avLst/>
                <a:gdLst>
                  <a:gd name="T0" fmla="*/ 0 w 82"/>
                  <a:gd name="T1" fmla="*/ 23 h 94"/>
                  <a:gd name="T2" fmla="*/ 0 w 82"/>
                  <a:gd name="T3" fmla="*/ 23 h 94"/>
                  <a:gd name="T4" fmla="*/ 41 w 82"/>
                  <a:gd name="T5" fmla="*/ 0 h 94"/>
                  <a:gd name="T6" fmla="*/ 82 w 82"/>
                  <a:gd name="T7" fmla="*/ 23 h 94"/>
                  <a:gd name="T8" fmla="*/ 82 w 82"/>
                  <a:gd name="T9" fmla="*/ 70 h 94"/>
                  <a:gd name="T10" fmla="*/ 41 w 82"/>
                  <a:gd name="T11" fmla="*/ 94 h 94"/>
                  <a:gd name="T12" fmla="*/ 0 w 82"/>
                  <a:gd name="T13" fmla="*/ 70 h 94"/>
                  <a:gd name="T14" fmla="*/ 0 w 82"/>
                  <a:gd name="T15" fmla="*/ 23 h 94"/>
                  <a:gd name="T16" fmla="*/ 0 w 82"/>
                  <a:gd name="T17" fmla="*/ 2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94">
                    <a:moveTo>
                      <a:pt x="0" y="23"/>
                    </a:moveTo>
                    <a:lnTo>
                      <a:pt x="0" y="23"/>
                    </a:lnTo>
                    <a:lnTo>
                      <a:pt x="41" y="0"/>
                    </a:lnTo>
                    <a:lnTo>
                      <a:pt x="82" y="23"/>
                    </a:lnTo>
                    <a:lnTo>
                      <a:pt x="82" y="70"/>
                    </a:lnTo>
                    <a:lnTo>
                      <a:pt x="41" y="94"/>
                    </a:lnTo>
                    <a:lnTo>
                      <a:pt x="0" y="7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4249738" y="1298575"/>
                <a:ext cx="141288" cy="141288"/>
              </a:xfrm>
              <a:custGeom>
                <a:avLst/>
                <a:gdLst>
                  <a:gd name="T0" fmla="*/ 42 w 84"/>
                  <a:gd name="T1" fmla="*/ 0 h 84"/>
                  <a:gd name="T2" fmla="*/ 42 w 84"/>
                  <a:gd name="T3" fmla="*/ 0 h 84"/>
                  <a:gd name="T4" fmla="*/ 0 w 84"/>
                  <a:gd name="T5" fmla="*/ 84 h 84"/>
                  <a:gd name="T6" fmla="*/ 84 w 84"/>
                  <a:gd name="T7" fmla="*/ 84 h 84"/>
                  <a:gd name="T8" fmla="*/ 42 w 84"/>
                  <a:gd name="T9" fmla="*/ 0 h 84"/>
                  <a:gd name="T10" fmla="*/ 42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42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4597400" y="457200"/>
                <a:ext cx="841375" cy="1263650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867150" y="1585913"/>
                <a:ext cx="1458913" cy="557213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853603" y="2710055"/>
              <a:ext cx="58935" cy="58935"/>
            </a:xfrm>
            <a:custGeom>
              <a:avLst/>
              <a:gdLst>
                <a:gd name="T0" fmla="*/ 58 w 116"/>
                <a:gd name="T1" fmla="*/ 0 h 116"/>
                <a:gd name="T2" fmla="*/ 58 w 116"/>
                <a:gd name="T3" fmla="*/ 0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58 h 116"/>
                <a:gd name="T10" fmla="*/ 58 w 11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805919" y="2662371"/>
              <a:ext cx="154838" cy="154838"/>
            </a:xfrm>
            <a:custGeom>
              <a:avLst/>
              <a:gdLst>
                <a:gd name="T0" fmla="*/ 94 w 304"/>
                <a:gd name="T1" fmla="*/ 253 h 304"/>
                <a:gd name="T2" fmla="*/ 115 w 304"/>
                <a:gd name="T3" fmla="*/ 260 h 304"/>
                <a:gd name="T4" fmla="*/ 127 w 304"/>
                <a:gd name="T5" fmla="*/ 297 h 304"/>
                <a:gd name="T6" fmla="*/ 170 w 304"/>
                <a:gd name="T7" fmla="*/ 304 h 304"/>
                <a:gd name="T8" fmla="*/ 177 w 304"/>
                <a:gd name="T9" fmla="*/ 278 h 304"/>
                <a:gd name="T10" fmla="*/ 203 w 304"/>
                <a:gd name="T11" fmla="*/ 254 h 304"/>
                <a:gd name="T12" fmla="*/ 237 w 304"/>
                <a:gd name="T13" fmla="*/ 272 h 304"/>
                <a:gd name="T14" fmla="*/ 272 w 304"/>
                <a:gd name="T15" fmla="*/ 247 h 304"/>
                <a:gd name="T16" fmla="*/ 272 w 304"/>
                <a:gd name="T17" fmla="*/ 237 h 304"/>
                <a:gd name="T18" fmla="*/ 254 w 304"/>
                <a:gd name="T19" fmla="*/ 202 h 304"/>
                <a:gd name="T20" fmla="*/ 278 w 304"/>
                <a:gd name="T21" fmla="*/ 177 h 304"/>
                <a:gd name="T22" fmla="*/ 304 w 304"/>
                <a:gd name="T23" fmla="*/ 170 h 304"/>
                <a:gd name="T24" fmla="*/ 297 w 304"/>
                <a:gd name="T25" fmla="*/ 127 h 304"/>
                <a:gd name="T26" fmla="*/ 260 w 304"/>
                <a:gd name="T27" fmla="*/ 115 h 304"/>
                <a:gd name="T28" fmla="*/ 259 w 304"/>
                <a:gd name="T29" fmla="*/ 80 h 304"/>
                <a:gd name="T30" fmla="*/ 274 w 304"/>
                <a:gd name="T31" fmla="*/ 62 h 304"/>
                <a:gd name="T32" fmla="*/ 247 w 304"/>
                <a:gd name="T33" fmla="*/ 32 h 304"/>
                <a:gd name="T34" fmla="*/ 224 w 304"/>
                <a:gd name="T35" fmla="*/ 45 h 304"/>
                <a:gd name="T36" fmla="*/ 189 w 304"/>
                <a:gd name="T37" fmla="*/ 44 h 304"/>
                <a:gd name="T38" fmla="*/ 177 w 304"/>
                <a:gd name="T39" fmla="*/ 7 h 304"/>
                <a:gd name="T40" fmla="*/ 134 w 304"/>
                <a:gd name="T41" fmla="*/ 0 h 304"/>
                <a:gd name="T42" fmla="*/ 127 w 304"/>
                <a:gd name="T43" fmla="*/ 26 h 304"/>
                <a:gd name="T44" fmla="*/ 102 w 304"/>
                <a:gd name="T45" fmla="*/ 50 h 304"/>
                <a:gd name="T46" fmla="*/ 67 w 304"/>
                <a:gd name="T47" fmla="*/ 32 h 304"/>
                <a:gd name="T48" fmla="*/ 57 w 304"/>
                <a:gd name="T49" fmla="*/ 32 h 304"/>
                <a:gd name="T50" fmla="*/ 30 w 304"/>
                <a:gd name="T51" fmla="*/ 62 h 304"/>
                <a:gd name="T52" fmla="*/ 45 w 304"/>
                <a:gd name="T53" fmla="*/ 80 h 304"/>
                <a:gd name="T54" fmla="*/ 44 w 304"/>
                <a:gd name="T55" fmla="*/ 115 h 304"/>
                <a:gd name="T56" fmla="*/ 7 w 304"/>
                <a:gd name="T57" fmla="*/ 127 h 304"/>
                <a:gd name="T58" fmla="*/ 0 w 304"/>
                <a:gd name="T59" fmla="*/ 170 h 304"/>
                <a:gd name="T60" fmla="*/ 26 w 304"/>
                <a:gd name="T61" fmla="*/ 177 h 304"/>
                <a:gd name="T62" fmla="*/ 50 w 304"/>
                <a:gd name="T63" fmla="*/ 202 h 304"/>
                <a:gd name="T64" fmla="*/ 32 w 304"/>
                <a:gd name="T65" fmla="*/ 237 h 304"/>
                <a:gd name="T66" fmla="*/ 32 w 304"/>
                <a:gd name="T67" fmla="*/ 247 h 304"/>
                <a:gd name="T68" fmla="*/ 67 w 304"/>
                <a:gd name="T69" fmla="*/ 272 h 304"/>
                <a:gd name="T70" fmla="*/ 94 w 304"/>
                <a:gd name="T7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304">
                  <a:moveTo>
                    <a:pt x="94" y="253"/>
                  </a:moveTo>
                  <a:lnTo>
                    <a:pt x="94" y="253"/>
                  </a:lnTo>
                  <a:cubicBezTo>
                    <a:pt x="97" y="253"/>
                    <a:pt x="99" y="253"/>
                    <a:pt x="102" y="254"/>
                  </a:cubicBezTo>
                  <a:lnTo>
                    <a:pt x="115" y="260"/>
                  </a:lnTo>
                  <a:cubicBezTo>
                    <a:pt x="123" y="263"/>
                    <a:pt x="127" y="270"/>
                    <a:pt x="127" y="278"/>
                  </a:cubicBezTo>
                  <a:lnTo>
                    <a:pt x="127" y="297"/>
                  </a:lnTo>
                  <a:cubicBezTo>
                    <a:pt x="127" y="301"/>
                    <a:pt x="130" y="304"/>
                    <a:pt x="134" y="304"/>
                  </a:cubicBezTo>
                  <a:lnTo>
                    <a:pt x="170" y="304"/>
                  </a:lnTo>
                  <a:cubicBezTo>
                    <a:pt x="174" y="304"/>
                    <a:pt x="177" y="301"/>
                    <a:pt x="177" y="297"/>
                  </a:cubicBezTo>
                  <a:lnTo>
                    <a:pt x="177" y="278"/>
                  </a:lnTo>
                  <a:cubicBezTo>
                    <a:pt x="177" y="270"/>
                    <a:pt x="182" y="263"/>
                    <a:pt x="189" y="260"/>
                  </a:cubicBezTo>
                  <a:lnTo>
                    <a:pt x="203" y="254"/>
                  </a:lnTo>
                  <a:cubicBezTo>
                    <a:pt x="210" y="251"/>
                    <a:pt x="218" y="253"/>
                    <a:pt x="224" y="259"/>
                  </a:cubicBezTo>
                  <a:lnTo>
                    <a:pt x="237" y="272"/>
                  </a:lnTo>
                  <a:cubicBezTo>
                    <a:pt x="240" y="275"/>
                    <a:pt x="244" y="275"/>
                    <a:pt x="247" y="272"/>
                  </a:cubicBezTo>
                  <a:lnTo>
                    <a:pt x="272" y="247"/>
                  </a:lnTo>
                  <a:cubicBezTo>
                    <a:pt x="273" y="245"/>
                    <a:pt x="274" y="244"/>
                    <a:pt x="274" y="242"/>
                  </a:cubicBezTo>
                  <a:cubicBezTo>
                    <a:pt x="274" y="240"/>
                    <a:pt x="273" y="238"/>
                    <a:pt x="272" y="237"/>
                  </a:cubicBezTo>
                  <a:lnTo>
                    <a:pt x="259" y="224"/>
                  </a:lnTo>
                  <a:cubicBezTo>
                    <a:pt x="253" y="218"/>
                    <a:pt x="251" y="210"/>
                    <a:pt x="254" y="202"/>
                  </a:cubicBezTo>
                  <a:lnTo>
                    <a:pt x="260" y="189"/>
                  </a:lnTo>
                  <a:cubicBezTo>
                    <a:pt x="263" y="181"/>
                    <a:pt x="270" y="177"/>
                    <a:pt x="278" y="177"/>
                  </a:cubicBezTo>
                  <a:lnTo>
                    <a:pt x="297" y="177"/>
                  </a:lnTo>
                  <a:cubicBezTo>
                    <a:pt x="301" y="177"/>
                    <a:pt x="304" y="174"/>
                    <a:pt x="304" y="170"/>
                  </a:cubicBezTo>
                  <a:lnTo>
                    <a:pt x="304" y="134"/>
                  </a:lnTo>
                  <a:cubicBezTo>
                    <a:pt x="304" y="130"/>
                    <a:pt x="301" y="127"/>
                    <a:pt x="297" y="127"/>
                  </a:cubicBezTo>
                  <a:lnTo>
                    <a:pt x="278" y="127"/>
                  </a:lnTo>
                  <a:cubicBezTo>
                    <a:pt x="270" y="127"/>
                    <a:pt x="263" y="122"/>
                    <a:pt x="260" y="115"/>
                  </a:cubicBezTo>
                  <a:lnTo>
                    <a:pt x="254" y="102"/>
                  </a:lnTo>
                  <a:cubicBezTo>
                    <a:pt x="251" y="94"/>
                    <a:pt x="253" y="86"/>
                    <a:pt x="259" y="80"/>
                  </a:cubicBezTo>
                  <a:lnTo>
                    <a:pt x="272" y="67"/>
                  </a:lnTo>
                  <a:cubicBezTo>
                    <a:pt x="273" y="66"/>
                    <a:pt x="274" y="64"/>
                    <a:pt x="274" y="62"/>
                  </a:cubicBezTo>
                  <a:cubicBezTo>
                    <a:pt x="274" y="60"/>
                    <a:pt x="273" y="59"/>
                    <a:pt x="272" y="57"/>
                  </a:cubicBezTo>
                  <a:lnTo>
                    <a:pt x="247" y="32"/>
                  </a:lnTo>
                  <a:cubicBezTo>
                    <a:pt x="244" y="29"/>
                    <a:pt x="240" y="29"/>
                    <a:pt x="237" y="32"/>
                  </a:cubicBezTo>
                  <a:lnTo>
                    <a:pt x="224" y="45"/>
                  </a:lnTo>
                  <a:cubicBezTo>
                    <a:pt x="218" y="51"/>
                    <a:pt x="210" y="53"/>
                    <a:pt x="202" y="50"/>
                  </a:cubicBezTo>
                  <a:lnTo>
                    <a:pt x="189" y="44"/>
                  </a:lnTo>
                  <a:cubicBezTo>
                    <a:pt x="181" y="41"/>
                    <a:pt x="177" y="34"/>
                    <a:pt x="177" y="26"/>
                  </a:cubicBezTo>
                  <a:lnTo>
                    <a:pt x="177" y="7"/>
                  </a:lnTo>
                  <a:cubicBezTo>
                    <a:pt x="177" y="3"/>
                    <a:pt x="174" y="0"/>
                    <a:pt x="170" y="0"/>
                  </a:cubicBezTo>
                  <a:lnTo>
                    <a:pt x="134" y="0"/>
                  </a:lnTo>
                  <a:cubicBezTo>
                    <a:pt x="130" y="0"/>
                    <a:pt x="127" y="3"/>
                    <a:pt x="127" y="7"/>
                  </a:cubicBezTo>
                  <a:lnTo>
                    <a:pt x="127" y="26"/>
                  </a:lnTo>
                  <a:cubicBezTo>
                    <a:pt x="127" y="34"/>
                    <a:pt x="123" y="41"/>
                    <a:pt x="115" y="44"/>
                  </a:cubicBezTo>
                  <a:lnTo>
                    <a:pt x="102" y="50"/>
                  </a:lnTo>
                  <a:cubicBezTo>
                    <a:pt x="94" y="53"/>
                    <a:pt x="86" y="51"/>
                    <a:pt x="80" y="45"/>
                  </a:cubicBezTo>
                  <a:lnTo>
                    <a:pt x="67" y="32"/>
                  </a:lnTo>
                  <a:cubicBezTo>
                    <a:pt x="66" y="31"/>
                    <a:pt x="64" y="30"/>
                    <a:pt x="62" y="30"/>
                  </a:cubicBezTo>
                  <a:cubicBezTo>
                    <a:pt x="60" y="30"/>
                    <a:pt x="59" y="31"/>
                    <a:pt x="57" y="32"/>
                  </a:cubicBezTo>
                  <a:lnTo>
                    <a:pt x="32" y="57"/>
                  </a:lnTo>
                  <a:cubicBezTo>
                    <a:pt x="31" y="59"/>
                    <a:pt x="30" y="60"/>
                    <a:pt x="30" y="62"/>
                  </a:cubicBezTo>
                  <a:cubicBezTo>
                    <a:pt x="30" y="64"/>
                    <a:pt x="31" y="66"/>
                    <a:pt x="32" y="67"/>
                  </a:cubicBezTo>
                  <a:lnTo>
                    <a:pt x="45" y="80"/>
                  </a:lnTo>
                  <a:cubicBezTo>
                    <a:pt x="51" y="86"/>
                    <a:pt x="53" y="94"/>
                    <a:pt x="50" y="102"/>
                  </a:cubicBezTo>
                  <a:lnTo>
                    <a:pt x="44" y="115"/>
                  </a:lnTo>
                  <a:cubicBezTo>
                    <a:pt x="41" y="123"/>
                    <a:pt x="34" y="127"/>
                    <a:pt x="26" y="127"/>
                  </a:cubicBezTo>
                  <a:lnTo>
                    <a:pt x="7" y="127"/>
                  </a:lnTo>
                  <a:cubicBezTo>
                    <a:pt x="3" y="127"/>
                    <a:pt x="0" y="130"/>
                    <a:pt x="0" y="134"/>
                  </a:cubicBezTo>
                  <a:lnTo>
                    <a:pt x="0" y="170"/>
                  </a:lnTo>
                  <a:cubicBezTo>
                    <a:pt x="0" y="174"/>
                    <a:pt x="3" y="177"/>
                    <a:pt x="7" y="177"/>
                  </a:cubicBezTo>
                  <a:lnTo>
                    <a:pt x="26" y="177"/>
                  </a:lnTo>
                  <a:cubicBezTo>
                    <a:pt x="34" y="177"/>
                    <a:pt x="41" y="181"/>
                    <a:pt x="44" y="189"/>
                  </a:cubicBezTo>
                  <a:lnTo>
                    <a:pt x="50" y="202"/>
                  </a:lnTo>
                  <a:cubicBezTo>
                    <a:pt x="53" y="210"/>
                    <a:pt x="51" y="218"/>
                    <a:pt x="45" y="224"/>
                  </a:cubicBezTo>
                  <a:lnTo>
                    <a:pt x="32" y="237"/>
                  </a:lnTo>
                  <a:cubicBezTo>
                    <a:pt x="31" y="238"/>
                    <a:pt x="30" y="240"/>
                    <a:pt x="30" y="242"/>
                  </a:cubicBezTo>
                  <a:cubicBezTo>
                    <a:pt x="30" y="244"/>
                    <a:pt x="31" y="245"/>
                    <a:pt x="32" y="247"/>
                  </a:cubicBezTo>
                  <a:lnTo>
                    <a:pt x="57" y="272"/>
                  </a:lnTo>
                  <a:cubicBezTo>
                    <a:pt x="60" y="275"/>
                    <a:pt x="64" y="275"/>
                    <a:pt x="67" y="272"/>
                  </a:cubicBezTo>
                  <a:lnTo>
                    <a:pt x="80" y="259"/>
                  </a:lnTo>
                  <a:cubicBezTo>
                    <a:pt x="84" y="255"/>
                    <a:pt x="89" y="253"/>
                    <a:pt x="94" y="25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912002" y="2588970"/>
              <a:ext cx="43933" cy="44469"/>
            </a:xfrm>
            <a:custGeom>
              <a:avLst/>
              <a:gdLst>
                <a:gd name="T0" fmla="*/ 59 w 87"/>
                <a:gd name="T1" fmla="*/ 8 h 87"/>
                <a:gd name="T2" fmla="*/ 59 w 87"/>
                <a:gd name="T3" fmla="*/ 8 h 87"/>
                <a:gd name="T4" fmla="*/ 9 w 87"/>
                <a:gd name="T5" fmla="*/ 28 h 87"/>
                <a:gd name="T6" fmla="*/ 29 w 87"/>
                <a:gd name="T7" fmla="*/ 78 h 87"/>
                <a:gd name="T8" fmla="*/ 79 w 87"/>
                <a:gd name="T9" fmla="*/ 58 h 87"/>
                <a:gd name="T10" fmla="*/ 59 w 87"/>
                <a:gd name="T11" fmla="*/ 8 h 87"/>
                <a:gd name="T12" fmla="*/ 59 w 87"/>
                <a:gd name="T1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7">
                  <a:moveTo>
                    <a:pt x="59" y="8"/>
                  </a:moveTo>
                  <a:lnTo>
                    <a:pt x="59" y="8"/>
                  </a:lnTo>
                  <a:cubicBezTo>
                    <a:pt x="40" y="0"/>
                    <a:pt x="17" y="9"/>
                    <a:pt x="9" y="28"/>
                  </a:cubicBezTo>
                  <a:cubicBezTo>
                    <a:pt x="0" y="47"/>
                    <a:pt x="9" y="70"/>
                    <a:pt x="29" y="78"/>
                  </a:cubicBezTo>
                  <a:cubicBezTo>
                    <a:pt x="48" y="87"/>
                    <a:pt x="71" y="78"/>
                    <a:pt x="79" y="58"/>
                  </a:cubicBezTo>
                  <a:cubicBezTo>
                    <a:pt x="87" y="39"/>
                    <a:pt x="78" y="17"/>
                    <a:pt x="59" y="8"/>
                  </a:cubicBezTo>
                  <a:lnTo>
                    <a:pt x="59" y="8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84678" y="2561646"/>
              <a:ext cx="99118" cy="99118"/>
            </a:xfrm>
            <a:custGeom>
              <a:avLst/>
              <a:gdLst>
                <a:gd name="T0" fmla="*/ 36 w 194"/>
                <a:gd name="T1" fmla="*/ 143 h 195"/>
                <a:gd name="T2" fmla="*/ 47 w 194"/>
                <a:gd name="T3" fmla="*/ 152 h 195"/>
                <a:gd name="T4" fmla="*/ 44 w 194"/>
                <a:gd name="T5" fmla="*/ 178 h 195"/>
                <a:gd name="T6" fmla="*/ 68 w 194"/>
                <a:gd name="T7" fmla="*/ 193 h 195"/>
                <a:gd name="T8" fmla="*/ 79 w 194"/>
                <a:gd name="T9" fmla="*/ 179 h 195"/>
                <a:gd name="T10" fmla="*/ 100 w 194"/>
                <a:gd name="T11" fmla="*/ 172 h 195"/>
                <a:gd name="T12" fmla="*/ 117 w 194"/>
                <a:gd name="T13" fmla="*/ 192 h 195"/>
                <a:gd name="T14" fmla="*/ 144 w 194"/>
                <a:gd name="T15" fmla="*/ 185 h 195"/>
                <a:gd name="T16" fmla="*/ 147 w 194"/>
                <a:gd name="T17" fmla="*/ 180 h 195"/>
                <a:gd name="T18" fmla="*/ 145 w 194"/>
                <a:gd name="T19" fmla="*/ 154 h 195"/>
                <a:gd name="T20" fmla="*/ 166 w 194"/>
                <a:gd name="T21" fmla="*/ 145 h 195"/>
                <a:gd name="T22" fmla="*/ 183 w 194"/>
                <a:gd name="T23" fmla="*/ 148 h 195"/>
                <a:gd name="T24" fmla="*/ 190 w 194"/>
                <a:gd name="T25" fmla="*/ 120 h 195"/>
                <a:gd name="T26" fmla="*/ 171 w 194"/>
                <a:gd name="T27" fmla="*/ 103 h 195"/>
                <a:gd name="T28" fmla="*/ 180 w 194"/>
                <a:gd name="T29" fmla="*/ 82 h 195"/>
                <a:gd name="T30" fmla="*/ 194 w 194"/>
                <a:gd name="T31" fmla="*/ 75 h 195"/>
                <a:gd name="T32" fmla="*/ 185 w 194"/>
                <a:gd name="T33" fmla="*/ 50 h 195"/>
                <a:gd name="T34" fmla="*/ 168 w 194"/>
                <a:gd name="T35" fmla="*/ 52 h 195"/>
                <a:gd name="T36" fmla="*/ 147 w 194"/>
                <a:gd name="T37" fmla="*/ 42 h 195"/>
                <a:gd name="T38" fmla="*/ 150 w 194"/>
                <a:gd name="T39" fmla="*/ 16 h 195"/>
                <a:gd name="T40" fmla="*/ 126 w 194"/>
                <a:gd name="T41" fmla="*/ 1 h 195"/>
                <a:gd name="T42" fmla="*/ 115 w 194"/>
                <a:gd name="T43" fmla="*/ 15 h 195"/>
                <a:gd name="T44" fmla="*/ 93 w 194"/>
                <a:gd name="T45" fmla="*/ 23 h 195"/>
                <a:gd name="T46" fmla="*/ 77 w 194"/>
                <a:gd name="T47" fmla="*/ 3 h 195"/>
                <a:gd name="T48" fmla="*/ 71 w 194"/>
                <a:gd name="T49" fmla="*/ 0 h 195"/>
                <a:gd name="T50" fmla="*/ 47 w 194"/>
                <a:gd name="T51" fmla="*/ 11 h 195"/>
                <a:gd name="T52" fmla="*/ 52 w 194"/>
                <a:gd name="T53" fmla="*/ 26 h 195"/>
                <a:gd name="T54" fmla="*/ 42 w 194"/>
                <a:gd name="T55" fmla="*/ 47 h 195"/>
                <a:gd name="T56" fmla="*/ 16 w 194"/>
                <a:gd name="T57" fmla="*/ 44 h 195"/>
                <a:gd name="T58" fmla="*/ 1 w 194"/>
                <a:gd name="T59" fmla="*/ 68 h 195"/>
                <a:gd name="T60" fmla="*/ 15 w 194"/>
                <a:gd name="T61" fmla="*/ 79 h 195"/>
                <a:gd name="T62" fmla="*/ 22 w 194"/>
                <a:gd name="T63" fmla="*/ 101 h 195"/>
                <a:gd name="T64" fmla="*/ 3 w 194"/>
                <a:gd name="T65" fmla="*/ 117 h 195"/>
                <a:gd name="T66" fmla="*/ 0 w 194"/>
                <a:gd name="T67" fmla="*/ 123 h 195"/>
                <a:gd name="T68" fmla="*/ 14 w 194"/>
                <a:gd name="T69" fmla="*/ 147 h 195"/>
                <a:gd name="T70" fmla="*/ 36 w 194"/>
                <a:gd name="T71" fmla="*/ 14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4" h="195">
                  <a:moveTo>
                    <a:pt x="36" y="143"/>
                  </a:moveTo>
                  <a:lnTo>
                    <a:pt x="36" y="143"/>
                  </a:lnTo>
                  <a:cubicBezTo>
                    <a:pt x="37" y="143"/>
                    <a:pt x="39" y="144"/>
                    <a:pt x="40" y="146"/>
                  </a:cubicBezTo>
                  <a:lnTo>
                    <a:pt x="47" y="152"/>
                  </a:lnTo>
                  <a:cubicBezTo>
                    <a:pt x="50" y="156"/>
                    <a:pt x="51" y="162"/>
                    <a:pt x="49" y="166"/>
                  </a:cubicBezTo>
                  <a:lnTo>
                    <a:pt x="44" y="178"/>
                  </a:lnTo>
                  <a:cubicBezTo>
                    <a:pt x="43" y="180"/>
                    <a:pt x="44" y="183"/>
                    <a:pt x="46" y="184"/>
                  </a:cubicBezTo>
                  <a:lnTo>
                    <a:pt x="68" y="193"/>
                  </a:lnTo>
                  <a:cubicBezTo>
                    <a:pt x="70" y="194"/>
                    <a:pt x="73" y="193"/>
                    <a:pt x="74" y="191"/>
                  </a:cubicBezTo>
                  <a:lnTo>
                    <a:pt x="79" y="179"/>
                  </a:lnTo>
                  <a:cubicBezTo>
                    <a:pt x="81" y="175"/>
                    <a:pt x="86" y="171"/>
                    <a:pt x="91" y="172"/>
                  </a:cubicBezTo>
                  <a:lnTo>
                    <a:pt x="100" y="172"/>
                  </a:lnTo>
                  <a:cubicBezTo>
                    <a:pt x="106" y="172"/>
                    <a:pt x="110" y="175"/>
                    <a:pt x="112" y="180"/>
                  </a:cubicBezTo>
                  <a:lnTo>
                    <a:pt x="117" y="192"/>
                  </a:lnTo>
                  <a:cubicBezTo>
                    <a:pt x="118" y="194"/>
                    <a:pt x="120" y="195"/>
                    <a:pt x="122" y="194"/>
                  </a:cubicBezTo>
                  <a:lnTo>
                    <a:pt x="144" y="185"/>
                  </a:lnTo>
                  <a:cubicBezTo>
                    <a:pt x="145" y="185"/>
                    <a:pt x="146" y="184"/>
                    <a:pt x="147" y="183"/>
                  </a:cubicBezTo>
                  <a:cubicBezTo>
                    <a:pt x="147" y="182"/>
                    <a:pt x="147" y="181"/>
                    <a:pt x="147" y="180"/>
                  </a:cubicBezTo>
                  <a:lnTo>
                    <a:pt x="142" y="168"/>
                  </a:lnTo>
                  <a:cubicBezTo>
                    <a:pt x="140" y="163"/>
                    <a:pt x="141" y="158"/>
                    <a:pt x="145" y="154"/>
                  </a:cubicBezTo>
                  <a:lnTo>
                    <a:pt x="152" y="147"/>
                  </a:lnTo>
                  <a:cubicBezTo>
                    <a:pt x="156" y="144"/>
                    <a:pt x="161" y="143"/>
                    <a:pt x="166" y="145"/>
                  </a:cubicBezTo>
                  <a:lnTo>
                    <a:pt x="178" y="150"/>
                  </a:lnTo>
                  <a:cubicBezTo>
                    <a:pt x="180" y="151"/>
                    <a:pt x="182" y="150"/>
                    <a:pt x="183" y="148"/>
                  </a:cubicBezTo>
                  <a:lnTo>
                    <a:pt x="193" y="126"/>
                  </a:lnTo>
                  <a:cubicBezTo>
                    <a:pt x="194" y="124"/>
                    <a:pt x="193" y="121"/>
                    <a:pt x="190" y="120"/>
                  </a:cubicBezTo>
                  <a:lnTo>
                    <a:pt x="179" y="115"/>
                  </a:lnTo>
                  <a:cubicBezTo>
                    <a:pt x="174" y="113"/>
                    <a:pt x="171" y="108"/>
                    <a:pt x="171" y="103"/>
                  </a:cubicBezTo>
                  <a:lnTo>
                    <a:pt x="172" y="94"/>
                  </a:lnTo>
                  <a:cubicBezTo>
                    <a:pt x="172" y="88"/>
                    <a:pt x="175" y="84"/>
                    <a:pt x="180" y="82"/>
                  </a:cubicBezTo>
                  <a:lnTo>
                    <a:pt x="191" y="77"/>
                  </a:lnTo>
                  <a:cubicBezTo>
                    <a:pt x="192" y="77"/>
                    <a:pt x="193" y="76"/>
                    <a:pt x="194" y="75"/>
                  </a:cubicBezTo>
                  <a:cubicBezTo>
                    <a:pt x="194" y="74"/>
                    <a:pt x="194" y="73"/>
                    <a:pt x="194" y="72"/>
                  </a:cubicBezTo>
                  <a:lnTo>
                    <a:pt x="185" y="50"/>
                  </a:lnTo>
                  <a:cubicBezTo>
                    <a:pt x="184" y="48"/>
                    <a:pt x="181" y="46"/>
                    <a:pt x="179" y="47"/>
                  </a:cubicBezTo>
                  <a:lnTo>
                    <a:pt x="168" y="52"/>
                  </a:lnTo>
                  <a:cubicBezTo>
                    <a:pt x="163" y="54"/>
                    <a:pt x="157" y="53"/>
                    <a:pt x="154" y="49"/>
                  </a:cubicBezTo>
                  <a:lnTo>
                    <a:pt x="147" y="42"/>
                  </a:lnTo>
                  <a:cubicBezTo>
                    <a:pt x="144" y="38"/>
                    <a:pt x="143" y="33"/>
                    <a:pt x="145" y="28"/>
                  </a:cubicBezTo>
                  <a:lnTo>
                    <a:pt x="150" y="16"/>
                  </a:lnTo>
                  <a:cubicBezTo>
                    <a:pt x="151" y="14"/>
                    <a:pt x="150" y="12"/>
                    <a:pt x="147" y="11"/>
                  </a:cubicBezTo>
                  <a:lnTo>
                    <a:pt x="126" y="1"/>
                  </a:lnTo>
                  <a:cubicBezTo>
                    <a:pt x="123" y="0"/>
                    <a:pt x="121" y="1"/>
                    <a:pt x="120" y="4"/>
                  </a:cubicBezTo>
                  <a:lnTo>
                    <a:pt x="115" y="15"/>
                  </a:lnTo>
                  <a:cubicBezTo>
                    <a:pt x="113" y="20"/>
                    <a:pt x="108" y="23"/>
                    <a:pt x="103" y="23"/>
                  </a:cubicBezTo>
                  <a:lnTo>
                    <a:pt x="93" y="23"/>
                  </a:lnTo>
                  <a:cubicBezTo>
                    <a:pt x="88" y="22"/>
                    <a:pt x="84" y="19"/>
                    <a:pt x="82" y="14"/>
                  </a:cubicBezTo>
                  <a:lnTo>
                    <a:pt x="77" y="3"/>
                  </a:lnTo>
                  <a:cubicBezTo>
                    <a:pt x="77" y="2"/>
                    <a:pt x="76" y="1"/>
                    <a:pt x="75" y="0"/>
                  </a:cubicBezTo>
                  <a:cubicBezTo>
                    <a:pt x="74" y="0"/>
                    <a:pt x="73" y="0"/>
                    <a:pt x="71" y="0"/>
                  </a:cubicBezTo>
                  <a:lnTo>
                    <a:pt x="49" y="9"/>
                  </a:lnTo>
                  <a:cubicBezTo>
                    <a:pt x="48" y="10"/>
                    <a:pt x="47" y="10"/>
                    <a:pt x="47" y="11"/>
                  </a:cubicBezTo>
                  <a:cubicBezTo>
                    <a:pt x="47" y="12"/>
                    <a:pt x="47" y="14"/>
                    <a:pt x="47" y="15"/>
                  </a:cubicBezTo>
                  <a:lnTo>
                    <a:pt x="52" y="26"/>
                  </a:lnTo>
                  <a:cubicBezTo>
                    <a:pt x="53" y="31"/>
                    <a:pt x="52" y="37"/>
                    <a:pt x="49" y="40"/>
                  </a:cubicBezTo>
                  <a:lnTo>
                    <a:pt x="42" y="47"/>
                  </a:lnTo>
                  <a:cubicBezTo>
                    <a:pt x="38" y="51"/>
                    <a:pt x="32" y="52"/>
                    <a:pt x="28" y="49"/>
                  </a:cubicBezTo>
                  <a:lnTo>
                    <a:pt x="16" y="44"/>
                  </a:lnTo>
                  <a:cubicBezTo>
                    <a:pt x="14" y="44"/>
                    <a:pt x="11" y="45"/>
                    <a:pt x="10" y="47"/>
                  </a:cubicBezTo>
                  <a:lnTo>
                    <a:pt x="1" y="68"/>
                  </a:lnTo>
                  <a:cubicBezTo>
                    <a:pt x="0" y="71"/>
                    <a:pt x="1" y="73"/>
                    <a:pt x="3" y="74"/>
                  </a:cubicBezTo>
                  <a:lnTo>
                    <a:pt x="15" y="79"/>
                  </a:lnTo>
                  <a:cubicBezTo>
                    <a:pt x="20" y="81"/>
                    <a:pt x="23" y="86"/>
                    <a:pt x="22" y="91"/>
                  </a:cubicBezTo>
                  <a:lnTo>
                    <a:pt x="22" y="101"/>
                  </a:lnTo>
                  <a:cubicBezTo>
                    <a:pt x="22" y="106"/>
                    <a:pt x="19" y="111"/>
                    <a:pt x="14" y="112"/>
                  </a:cubicBezTo>
                  <a:lnTo>
                    <a:pt x="3" y="117"/>
                  </a:lnTo>
                  <a:cubicBezTo>
                    <a:pt x="1" y="117"/>
                    <a:pt x="1" y="118"/>
                    <a:pt x="0" y="119"/>
                  </a:cubicBezTo>
                  <a:cubicBezTo>
                    <a:pt x="0" y="120"/>
                    <a:pt x="0" y="122"/>
                    <a:pt x="0" y="123"/>
                  </a:cubicBezTo>
                  <a:lnTo>
                    <a:pt x="9" y="145"/>
                  </a:lnTo>
                  <a:cubicBezTo>
                    <a:pt x="10" y="147"/>
                    <a:pt x="12" y="148"/>
                    <a:pt x="14" y="147"/>
                  </a:cubicBezTo>
                  <a:lnTo>
                    <a:pt x="26" y="143"/>
                  </a:lnTo>
                  <a:cubicBezTo>
                    <a:pt x="29" y="141"/>
                    <a:pt x="33" y="141"/>
                    <a:pt x="36" y="14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997726" y="2667729"/>
              <a:ext cx="50363" cy="50363"/>
            </a:xfrm>
            <a:custGeom>
              <a:avLst/>
              <a:gdLst>
                <a:gd name="T0" fmla="*/ 67 w 99"/>
                <a:gd name="T1" fmla="*/ 9 h 99"/>
                <a:gd name="T2" fmla="*/ 67 w 99"/>
                <a:gd name="T3" fmla="*/ 9 h 99"/>
                <a:gd name="T4" fmla="*/ 10 w 99"/>
                <a:gd name="T5" fmla="*/ 32 h 99"/>
                <a:gd name="T6" fmla="*/ 32 w 99"/>
                <a:gd name="T7" fmla="*/ 89 h 99"/>
                <a:gd name="T8" fmla="*/ 90 w 99"/>
                <a:gd name="T9" fmla="*/ 67 h 99"/>
                <a:gd name="T10" fmla="*/ 67 w 99"/>
                <a:gd name="T11" fmla="*/ 9 h 99"/>
                <a:gd name="T12" fmla="*/ 67 w 99"/>
                <a:gd name="T13" fmla="*/ 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9">
                  <a:moveTo>
                    <a:pt x="67" y="9"/>
                  </a:moveTo>
                  <a:lnTo>
                    <a:pt x="67" y="9"/>
                  </a:lnTo>
                  <a:cubicBezTo>
                    <a:pt x="45" y="0"/>
                    <a:pt x="19" y="10"/>
                    <a:pt x="10" y="32"/>
                  </a:cubicBezTo>
                  <a:cubicBezTo>
                    <a:pt x="0" y="54"/>
                    <a:pt x="10" y="80"/>
                    <a:pt x="32" y="89"/>
                  </a:cubicBezTo>
                  <a:cubicBezTo>
                    <a:pt x="54" y="99"/>
                    <a:pt x="80" y="89"/>
                    <a:pt x="90" y="67"/>
                  </a:cubicBezTo>
                  <a:cubicBezTo>
                    <a:pt x="99" y="45"/>
                    <a:pt x="89" y="19"/>
                    <a:pt x="67" y="9"/>
                  </a:cubicBezTo>
                  <a:lnTo>
                    <a:pt x="67" y="9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966116" y="2636654"/>
              <a:ext cx="113584" cy="113048"/>
            </a:xfrm>
            <a:custGeom>
              <a:avLst/>
              <a:gdLst>
                <a:gd name="T0" fmla="*/ 42 w 223"/>
                <a:gd name="T1" fmla="*/ 163 h 223"/>
                <a:gd name="T2" fmla="*/ 54 w 223"/>
                <a:gd name="T3" fmla="*/ 175 h 223"/>
                <a:gd name="T4" fmla="*/ 51 w 223"/>
                <a:gd name="T5" fmla="*/ 204 h 223"/>
                <a:gd name="T6" fmla="*/ 79 w 223"/>
                <a:gd name="T7" fmla="*/ 221 h 223"/>
                <a:gd name="T8" fmla="*/ 91 w 223"/>
                <a:gd name="T9" fmla="*/ 205 h 223"/>
                <a:gd name="T10" fmla="*/ 116 w 223"/>
                <a:gd name="T11" fmla="*/ 197 h 223"/>
                <a:gd name="T12" fmla="*/ 134 w 223"/>
                <a:gd name="T13" fmla="*/ 219 h 223"/>
                <a:gd name="T14" fmla="*/ 166 w 223"/>
                <a:gd name="T15" fmla="*/ 212 h 223"/>
                <a:gd name="T16" fmla="*/ 169 w 223"/>
                <a:gd name="T17" fmla="*/ 206 h 223"/>
                <a:gd name="T18" fmla="*/ 167 w 223"/>
                <a:gd name="T19" fmla="*/ 176 h 223"/>
                <a:gd name="T20" fmla="*/ 191 w 223"/>
                <a:gd name="T21" fmla="*/ 166 h 223"/>
                <a:gd name="T22" fmla="*/ 210 w 223"/>
                <a:gd name="T23" fmla="*/ 169 h 223"/>
                <a:gd name="T24" fmla="*/ 219 w 223"/>
                <a:gd name="T25" fmla="*/ 138 h 223"/>
                <a:gd name="T26" fmla="*/ 197 w 223"/>
                <a:gd name="T27" fmla="*/ 118 h 223"/>
                <a:gd name="T28" fmla="*/ 206 w 223"/>
                <a:gd name="T29" fmla="*/ 94 h 223"/>
                <a:gd name="T30" fmla="*/ 222 w 223"/>
                <a:gd name="T31" fmla="*/ 86 h 223"/>
                <a:gd name="T32" fmla="*/ 212 w 223"/>
                <a:gd name="T33" fmla="*/ 57 h 223"/>
                <a:gd name="T34" fmla="*/ 193 w 223"/>
                <a:gd name="T35" fmla="*/ 60 h 223"/>
                <a:gd name="T36" fmla="*/ 169 w 223"/>
                <a:gd name="T37" fmla="*/ 48 h 223"/>
                <a:gd name="T38" fmla="*/ 172 w 223"/>
                <a:gd name="T39" fmla="*/ 19 h 223"/>
                <a:gd name="T40" fmla="*/ 144 w 223"/>
                <a:gd name="T41" fmla="*/ 2 h 223"/>
                <a:gd name="T42" fmla="*/ 132 w 223"/>
                <a:gd name="T43" fmla="*/ 17 h 223"/>
                <a:gd name="T44" fmla="*/ 107 w 223"/>
                <a:gd name="T45" fmla="*/ 26 h 223"/>
                <a:gd name="T46" fmla="*/ 89 w 223"/>
                <a:gd name="T47" fmla="*/ 4 h 223"/>
                <a:gd name="T48" fmla="*/ 83 w 223"/>
                <a:gd name="T49" fmla="*/ 1 h 223"/>
                <a:gd name="T50" fmla="*/ 55 w 223"/>
                <a:gd name="T51" fmla="*/ 13 h 223"/>
                <a:gd name="T52" fmla="*/ 60 w 223"/>
                <a:gd name="T53" fmla="*/ 30 h 223"/>
                <a:gd name="T54" fmla="*/ 48 w 223"/>
                <a:gd name="T55" fmla="*/ 54 h 223"/>
                <a:gd name="T56" fmla="*/ 19 w 223"/>
                <a:gd name="T57" fmla="*/ 51 h 223"/>
                <a:gd name="T58" fmla="*/ 2 w 223"/>
                <a:gd name="T59" fmla="*/ 79 h 223"/>
                <a:gd name="T60" fmla="*/ 18 w 223"/>
                <a:gd name="T61" fmla="*/ 91 h 223"/>
                <a:gd name="T62" fmla="*/ 26 w 223"/>
                <a:gd name="T63" fmla="*/ 115 h 223"/>
                <a:gd name="T64" fmla="*/ 4 w 223"/>
                <a:gd name="T65" fmla="*/ 134 h 223"/>
                <a:gd name="T66" fmla="*/ 1 w 223"/>
                <a:gd name="T67" fmla="*/ 140 h 223"/>
                <a:gd name="T68" fmla="*/ 17 w 223"/>
                <a:gd name="T69" fmla="*/ 168 h 223"/>
                <a:gd name="T70" fmla="*/ 42 w 223"/>
                <a:gd name="T71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3">
                  <a:moveTo>
                    <a:pt x="42" y="163"/>
                  </a:moveTo>
                  <a:lnTo>
                    <a:pt x="42" y="163"/>
                  </a:lnTo>
                  <a:cubicBezTo>
                    <a:pt x="44" y="164"/>
                    <a:pt x="45" y="165"/>
                    <a:pt x="47" y="167"/>
                  </a:cubicBezTo>
                  <a:lnTo>
                    <a:pt x="54" y="175"/>
                  </a:lnTo>
                  <a:cubicBezTo>
                    <a:pt x="58" y="179"/>
                    <a:pt x="59" y="185"/>
                    <a:pt x="57" y="191"/>
                  </a:cubicBezTo>
                  <a:lnTo>
                    <a:pt x="51" y="204"/>
                  </a:lnTo>
                  <a:cubicBezTo>
                    <a:pt x="50" y="206"/>
                    <a:pt x="51" y="209"/>
                    <a:pt x="54" y="210"/>
                  </a:cubicBezTo>
                  <a:lnTo>
                    <a:pt x="79" y="221"/>
                  </a:lnTo>
                  <a:cubicBezTo>
                    <a:pt x="81" y="222"/>
                    <a:pt x="84" y="221"/>
                    <a:pt x="85" y="218"/>
                  </a:cubicBezTo>
                  <a:lnTo>
                    <a:pt x="91" y="205"/>
                  </a:lnTo>
                  <a:cubicBezTo>
                    <a:pt x="93" y="200"/>
                    <a:pt x="99" y="196"/>
                    <a:pt x="105" y="196"/>
                  </a:cubicBezTo>
                  <a:lnTo>
                    <a:pt x="116" y="197"/>
                  </a:lnTo>
                  <a:cubicBezTo>
                    <a:pt x="122" y="197"/>
                    <a:pt x="127" y="200"/>
                    <a:pt x="129" y="206"/>
                  </a:cubicBezTo>
                  <a:lnTo>
                    <a:pt x="134" y="219"/>
                  </a:lnTo>
                  <a:cubicBezTo>
                    <a:pt x="135" y="222"/>
                    <a:pt x="138" y="223"/>
                    <a:pt x="141" y="222"/>
                  </a:cubicBezTo>
                  <a:lnTo>
                    <a:pt x="166" y="212"/>
                  </a:lnTo>
                  <a:cubicBezTo>
                    <a:pt x="167" y="212"/>
                    <a:pt x="168" y="211"/>
                    <a:pt x="169" y="209"/>
                  </a:cubicBezTo>
                  <a:cubicBezTo>
                    <a:pt x="169" y="208"/>
                    <a:pt x="169" y="207"/>
                    <a:pt x="169" y="206"/>
                  </a:cubicBezTo>
                  <a:lnTo>
                    <a:pt x="163" y="192"/>
                  </a:lnTo>
                  <a:cubicBezTo>
                    <a:pt x="161" y="187"/>
                    <a:pt x="163" y="181"/>
                    <a:pt x="167" y="176"/>
                  </a:cubicBezTo>
                  <a:lnTo>
                    <a:pt x="175" y="169"/>
                  </a:lnTo>
                  <a:cubicBezTo>
                    <a:pt x="179" y="165"/>
                    <a:pt x="185" y="164"/>
                    <a:pt x="191" y="166"/>
                  </a:cubicBezTo>
                  <a:lnTo>
                    <a:pt x="204" y="172"/>
                  </a:lnTo>
                  <a:cubicBezTo>
                    <a:pt x="206" y="173"/>
                    <a:pt x="209" y="172"/>
                    <a:pt x="210" y="169"/>
                  </a:cubicBezTo>
                  <a:lnTo>
                    <a:pt x="221" y="144"/>
                  </a:lnTo>
                  <a:cubicBezTo>
                    <a:pt x="222" y="142"/>
                    <a:pt x="221" y="139"/>
                    <a:pt x="219" y="138"/>
                  </a:cubicBezTo>
                  <a:lnTo>
                    <a:pt x="205" y="132"/>
                  </a:lnTo>
                  <a:cubicBezTo>
                    <a:pt x="200" y="130"/>
                    <a:pt x="197" y="124"/>
                    <a:pt x="197" y="118"/>
                  </a:cubicBezTo>
                  <a:lnTo>
                    <a:pt x="197" y="107"/>
                  </a:lnTo>
                  <a:cubicBezTo>
                    <a:pt x="197" y="101"/>
                    <a:pt x="201" y="96"/>
                    <a:pt x="206" y="94"/>
                  </a:cubicBezTo>
                  <a:lnTo>
                    <a:pt x="219" y="89"/>
                  </a:lnTo>
                  <a:cubicBezTo>
                    <a:pt x="221" y="88"/>
                    <a:pt x="222" y="87"/>
                    <a:pt x="222" y="86"/>
                  </a:cubicBezTo>
                  <a:cubicBezTo>
                    <a:pt x="223" y="85"/>
                    <a:pt x="223" y="84"/>
                    <a:pt x="222" y="82"/>
                  </a:cubicBezTo>
                  <a:lnTo>
                    <a:pt x="212" y="57"/>
                  </a:lnTo>
                  <a:cubicBezTo>
                    <a:pt x="211" y="55"/>
                    <a:pt x="208" y="53"/>
                    <a:pt x="206" y="54"/>
                  </a:cubicBezTo>
                  <a:lnTo>
                    <a:pt x="193" y="60"/>
                  </a:lnTo>
                  <a:cubicBezTo>
                    <a:pt x="187" y="62"/>
                    <a:pt x="181" y="60"/>
                    <a:pt x="177" y="56"/>
                  </a:cubicBezTo>
                  <a:lnTo>
                    <a:pt x="169" y="48"/>
                  </a:lnTo>
                  <a:cubicBezTo>
                    <a:pt x="165" y="44"/>
                    <a:pt x="164" y="38"/>
                    <a:pt x="166" y="32"/>
                  </a:cubicBezTo>
                  <a:lnTo>
                    <a:pt x="172" y="19"/>
                  </a:lnTo>
                  <a:cubicBezTo>
                    <a:pt x="173" y="17"/>
                    <a:pt x="172" y="14"/>
                    <a:pt x="169" y="13"/>
                  </a:cubicBezTo>
                  <a:lnTo>
                    <a:pt x="144" y="2"/>
                  </a:lnTo>
                  <a:cubicBezTo>
                    <a:pt x="142" y="1"/>
                    <a:pt x="139" y="2"/>
                    <a:pt x="138" y="4"/>
                  </a:cubicBezTo>
                  <a:lnTo>
                    <a:pt x="132" y="17"/>
                  </a:lnTo>
                  <a:cubicBezTo>
                    <a:pt x="130" y="23"/>
                    <a:pt x="124" y="26"/>
                    <a:pt x="118" y="26"/>
                  </a:cubicBezTo>
                  <a:lnTo>
                    <a:pt x="107" y="26"/>
                  </a:lnTo>
                  <a:cubicBezTo>
                    <a:pt x="102" y="26"/>
                    <a:pt x="96" y="22"/>
                    <a:pt x="94" y="17"/>
                  </a:cubicBezTo>
                  <a:lnTo>
                    <a:pt x="89" y="4"/>
                  </a:lnTo>
                  <a:cubicBezTo>
                    <a:pt x="88" y="2"/>
                    <a:pt x="88" y="1"/>
                    <a:pt x="86" y="1"/>
                  </a:cubicBezTo>
                  <a:cubicBezTo>
                    <a:pt x="85" y="0"/>
                    <a:pt x="84" y="0"/>
                    <a:pt x="83" y="1"/>
                  </a:cubicBezTo>
                  <a:lnTo>
                    <a:pt x="57" y="11"/>
                  </a:lnTo>
                  <a:cubicBezTo>
                    <a:pt x="56" y="11"/>
                    <a:pt x="55" y="12"/>
                    <a:pt x="55" y="13"/>
                  </a:cubicBezTo>
                  <a:cubicBezTo>
                    <a:pt x="54" y="15"/>
                    <a:pt x="54" y="16"/>
                    <a:pt x="55" y="17"/>
                  </a:cubicBezTo>
                  <a:lnTo>
                    <a:pt x="60" y="30"/>
                  </a:lnTo>
                  <a:cubicBezTo>
                    <a:pt x="62" y="36"/>
                    <a:pt x="61" y="42"/>
                    <a:pt x="56" y="46"/>
                  </a:cubicBezTo>
                  <a:lnTo>
                    <a:pt x="48" y="54"/>
                  </a:lnTo>
                  <a:cubicBezTo>
                    <a:pt x="44" y="58"/>
                    <a:pt x="38" y="59"/>
                    <a:pt x="32" y="57"/>
                  </a:cubicBezTo>
                  <a:lnTo>
                    <a:pt x="19" y="51"/>
                  </a:lnTo>
                  <a:cubicBezTo>
                    <a:pt x="17" y="50"/>
                    <a:pt x="14" y="51"/>
                    <a:pt x="13" y="54"/>
                  </a:cubicBezTo>
                  <a:lnTo>
                    <a:pt x="2" y="79"/>
                  </a:lnTo>
                  <a:cubicBezTo>
                    <a:pt x="1" y="81"/>
                    <a:pt x="2" y="84"/>
                    <a:pt x="5" y="85"/>
                  </a:cubicBezTo>
                  <a:lnTo>
                    <a:pt x="18" y="91"/>
                  </a:lnTo>
                  <a:cubicBezTo>
                    <a:pt x="23" y="93"/>
                    <a:pt x="27" y="99"/>
                    <a:pt x="27" y="104"/>
                  </a:cubicBezTo>
                  <a:lnTo>
                    <a:pt x="26" y="115"/>
                  </a:lnTo>
                  <a:cubicBezTo>
                    <a:pt x="26" y="121"/>
                    <a:pt x="23" y="127"/>
                    <a:pt x="17" y="129"/>
                  </a:cubicBezTo>
                  <a:lnTo>
                    <a:pt x="4" y="134"/>
                  </a:lnTo>
                  <a:cubicBezTo>
                    <a:pt x="3" y="135"/>
                    <a:pt x="2" y="135"/>
                    <a:pt x="1" y="137"/>
                  </a:cubicBezTo>
                  <a:cubicBezTo>
                    <a:pt x="1" y="138"/>
                    <a:pt x="0" y="139"/>
                    <a:pt x="1" y="140"/>
                  </a:cubicBezTo>
                  <a:lnTo>
                    <a:pt x="11" y="166"/>
                  </a:lnTo>
                  <a:cubicBezTo>
                    <a:pt x="12" y="168"/>
                    <a:pt x="15" y="169"/>
                    <a:pt x="17" y="168"/>
                  </a:cubicBezTo>
                  <a:lnTo>
                    <a:pt x="31" y="163"/>
                  </a:lnTo>
                  <a:cubicBezTo>
                    <a:pt x="34" y="162"/>
                    <a:pt x="38" y="162"/>
                    <a:pt x="42" y="16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64" name="Group 44"/>
            <p:cNvGrpSpPr>
              <a:grpSpLocks noChangeAspect="1"/>
            </p:cNvGrpSpPr>
            <p:nvPr/>
          </p:nvGrpSpPr>
          <p:grpSpPr bwMode="auto">
            <a:xfrm>
              <a:off x="1656439" y="2403593"/>
              <a:ext cx="568455" cy="568990"/>
              <a:chOff x="4283" y="288"/>
              <a:chExt cx="1061" cy="1062"/>
            </a:xfrm>
          </p:grpSpPr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close/>
                  </a:path>
                </a:pathLst>
              </a:custGeom>
              <a:solidFill>
                <a:srgbClr val="52CD84"/>
              </a:solidFill>
              <a:ln w="0">
                <a:solidFill>
                  <a:srgbClr val="52CD8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354" y="999"/>
                <a:ext cx="919" cy="351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83" y="288"/>
                <a:ext cx="531" cy="796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rot="16200000">
              <a:off x="1167546" y="2688088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6" name="Text Placeholder 2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437232" y="2588969"/>
              <a:ext cx="277298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98507" eaLnBrk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050" kern="12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&amp; Data Science</a:t>
              </a:r>
              <a:endParaRPr lang="en-US" sz="1050" kern="1200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679556" y="2404626"/>
              <a:ext cx="568455" cy="568990"/>
              <a:chOff x="9807575" y="457200"/>
              <a:chExt cx="1684337" cy="1685925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10345738" y="965200"/>
                <a:ext cx="296863" cy="306388"/>
              </a:xfrm>
              <a:custGeom>
                <a:avLst/>
                <a:gdLst>
                  <a:gd name="T0" fmla="*/ 173 w 173"/>
                  <a:gd name="T1" fmla="*/ 178 h 178"/>
                  <a:gd name="T2" fmla="*/ 173 w 173"/>
                  <a:gd name="T3" fmla="*/ 178 h 178"/>
                  <a:gd name="T4" fmla="*/ 106 w 173"/>
                  <a:gd name="T5" fmla="*/ 94 h 178"/>
                  <a:gd name="T6" fmla="*/ 136 w 173"/>
                  <a:gd name="T7" fmla="*/ 49 h 178"/>
                  <a:gd name="T8" fmla="*/ 87 w 173"/>
                  <a:gd name="T9" fmla="*/ 0 h 178"/>
                  <a:gd name="T10" fmla="*/ 37 w 173"/>
                  <a:gd name="T11" fmla="*/ 49 h 178"/>
                  <a:gd name="T12" fmla="*/ 67 w 173"/>
                  <a:gd name="T13" fmla="*/ 94 h 178"/>
                  <a:gd name="T14" fmla="*/ 0 w 17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78">
                    <a:moveTo>
                      <a:pt x="173" y="178"/>
                    </a:moveTo>
                    <a:lnTo>
                      <a:pt x="173" y="178"/>
                    </a:lnTo>
                    <a:cubicBezTo>
                      <a:pt x="173" y="137"/>
                      <a:pt x="144" y="103"/>
                      <a:pt x="106" y="94"/>
                    </a:cubicBezTo>
                    <a:cubicBezTo>
                      <a:pt x="124" y="86"/>
                      <a:pt x="136" y="69"/>
                      <a:pt x="136" y="49"/>
                    </a:cubicBezTo>
                    <a:cubicBezTo>
                      <a:pt x="136" y="22"/>
                      <a:pt x="114" y="0"/>
                      <a:pt x="87" y="0"/>
                    </a:cubicBezTo>
                    <a:cubicBezTo>
                      <a:pt x="59" y="0"/>
                      <a:pt x="37" y="22"/>
                      <a:pt x="37" y="49"/>
                    </a:cubicBezTo>
                    <a:cubicBezTo>
                      <a:pt x="37" y="69"/>
                      <a:pt x="49" y="86"/>
                      <a:pt x="67" y="94"/>
                    </a:cubicBezTo>
                    <a:cubicBezTo>
                      <a:pt x="29" y="103"/>
                      <a:pt x="0" y="137"/>
                      <a:pt x="0" y="178"/>
                    </a:cubicBez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0345738" y="1271588"/>
                <a:ext cx="296863" cy="371475"/>
              </a:xfrm>
              <a:custGeom>
                <a:avLst/>
                <a:gdLst>
                  <a:gd name="T0" fmla="*/ 173 w 173"/>
                  <a:gd name="T1" fmla="*/ 139 h 216"/>
                  <a:gd name="T2" fmla="*/ 173 w 173"/>
                  <a:gd name="T3" fmla="*/ 139 h 216"/>
                  <a:gd name="T4" fmla="*/ 74 w 173"/>
                  <a:gd name="T5" fmla="*/ 139 h 216"/>
                  <a:gd name="T6" fmla="*/ 74 w 173"/>
                  <a:gd name="T7" fmla="*/ 163 h 216"/>
                  <a:gd name="T8" fmla="*/ 86 w 173"/>
                  <a:gd name="T9" fmla="*/ 187 h 216"/>
                  <a:gd name="T10" fmla="*/ 57 w 173"/>
                  <a:gd name="T11" fmla="*/ 216 h 216"/>
                  <a:gd name="T12" fmla="*/ 28 w 173"/>
                  <a:gd name="T13" fmla="*/ 187 h 216"/>
                  <a:gd name="T14" fmla="*/ 44 w 173"/>
                  <a:gd name="T15" fmla="*/ 162 h 216"/>
                  <a:gd name="T16" fmla="*/ 44 w 173"/>
                  <a:gd name="T17" fmla="*/ 139 h 216"/>
                  <a:gd name="T18" fmla="*/ 0 w 173"/>
                  <a:gd name="T19" fmla="*/ 139 h 216"/>
                  <a:gd name="T20" fmla="*/ 0 w 173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16">
                    <a:moveTo>
                      <a:pt x="173" y="139"/>
                    </a:moveTo>
                    <a:lnTo>
                      <a:pt x="173" y="139"/>
                    </a:lnTo>
                    <a:lnTo>
                      <a:pt x="74" y="139"/>
                    </a:lnTo>
                    <a:lnTo>
                      <a:pt x="74" y="163"/>
                    </a:lnTo>
                    <a:cubicBezTo>
                      <a:pt x="81" y="169"/>
                      <a:pt x="86" y="177"/>
                      <a:pt x="86" y="187"/>
                    </a:cubicBezTo>
                    <a:cubicBezTo>
                      <a:pt x="86" y="203"/>
                      <a:pt x="73" y="216"/>
                      <a:pt x="57" y="216"/>
                    </a:cubicBezTo>
                    <a:cubicBezTo>
                      <a:pt x="41" y="216"/>
                      <a:pt x="28" y="203"/>
                      <a:pt x="28" y="187"/>
                    </a:cubicBezTo>
                    <a:cubicBezTo>
                      <a:pt x="28" y="176"/>
                      <a:pt x="35" y="166"/>
                      <a:pt x="44" y="162"/>
                    </a:cubicBezTo>
                    <a:lnTo>
                      <a:pt x="44" y="139"/>
                    </a:lnTo>
                    <a:lnTo>
                      <a:pt x="0" y="139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0510838" y="965200"/>
                <a:ext cx="558800" cy="546100"/>
              </a:xfrm>
              <a:custGeom>
                <a:avLst/>
                <a:gdLst>
                  <a:gd name="T0" fmla="*/ 128 w 327"/>
                  <a:gd name="T1" fmla="*/ 317 h 317"/>
                  <a:gd name="T2" fmla="*/ 128 w 327"/>
                  <a:gd name="T3" fmla="*/ 317 h 317"/>
                  <a:gd name="T4" fmla="*/ 128 w 327"/>
                  <a:gd name="T5" fmla="*/ 292 h 317"/>
                  <a:gd name="T6" fmla="*/ 115 w 327"/>
                  <a:gd name="T7" fmla="*/ 268 h 317"/>
                  <a:gd name="T8" fmla="*/ 144 w 327"/>
                  <a:gd name="T9" fmla="*/ 239 h 317"/>
                  <a:gd name="T10" fmla="*/ 173 w 327"/>
                  <a:gd name="T11" fmla="*/ 268 h 317"/>
                  <a:gd name="T12" fmla="*/ 157 w 327"/>
                  <a:gd name="T13" fmla="*/ 294 h 317"/>
                  <a:gd name="T14" fmla="*/ 157 w 327"/>
                  <a:gd name="T15" fmla="*/ 317 h 317"/>
                  <a:gd name="T16" fmla="*/ 250 w 327"/>
                  <a:gd name="T17" fmla="*/ 317 h 317"/>
                  <a:gd name="T18" fmla="*/ 250 w 327"/>
                  <a:gd name="T19" fmla="*/ 256 h 317"/>
                  <a:gd name="T20" fmla="*/ 273 w 327"/>
                  <a:gd name="T21" fmla="*/ 256 h 317"/>
                  <a:gd name="T22" fmla="*/ 298 w 327"/>
                  <a:gd name="T23" fmla="*/ 271 h 317"/>
                  <a:gd name="T24" fmla="*/ 327 w 327"/>
                  <a:gd name="T25" fmla="*/ 242 h 317"/>
                  <a:gd name="T26" fmla="*/ 298 w 327"/>
                  <a:gd name="T27" fmla="*/ 214 h 317"/>
                  <a:gd name="T28" fmla="*/ 275 w 327"/>
                  <a:gd name="T29" fmla="*/ 226 h 317"/>
                  <a:gd name="T30" fmla="*/ 250 w 327"/>
                  <a:gd name="T31" fmla="*/ 226 h 317"/>
                  <a:gd name="T32" fmla="*/ 250 w 327"/>
                  <a:gd name="T33" fmla="*/ 178 h 317"/>
                  <a:gd name="T34" fmla="*/ 184 w 327"/>
                  <a:gd name="T35" fmla="*/ 94 h 317"/>
                  <a:gd name="T36" fmla="*/ 213 w 327"/>
                  <a:gd name="T37" fmla="*/ 49 h 317"/>
                  <a:gd name="T38" fmla="*/ 164 w 327"/>
                  <a:gd name="T39" fmla="*/ 0 h 317"/>
                  <a:gd name="T40" fmla="*/ 115 w 327"/>
                  <a:gd name="T41" fmla="*/ 49 h 317"/>
                  <a:gd name="T42" fmla="*/ 144 w 327"/>
                  <a:gd name="T43" fmla="*/ 94 h 317"/>
                  <a:gd name="T44" fmla="*/ 77 w 327"/>
                  <a:gd name="T45" fmla="*/ 178 h 317"/>
                  <a:gd name="T46" fmla="*/ 77 w 327"/>
                  <a:gd name="T47" fmla="*/ 185 h 317"/>
                  <a:gd name="T48" fmla="*/ 54 w 327"/>
                  <a:gd name="T49" fmla="*/ 185 h 317"/>
                  <a:gd name="T50" fmla="*/ 28 w 327"/>
                  <a:gd name="T51" fmla="*/ 170 h 317"/>
                  <a:gd name="T52" fmla="*/ 0 w 327"/>
                  <a:gd name="T53" fmla="*/ 198 h 317"/>
                  <a:gd name="T54" fmla="*/ 28 w 327"/>
                  <a:gd name="T55" fmla="*/ 227 h 317"/>
                  <a:gd name="T56" fmla="*/ 52 w 327"/>
                  <a:gd name="T57" fmla="*/ 215 h 317"/>
                  <a:gd name="T58" fmla="*/ 77 w 327"/>
                  <a:gd name="T59" fmla="*/ 215 h 317"/>
                  <a:gd name="T60" fmla="*/ 77 w 327"/>
                  <a:gd name="T61" fmla="*/ 317 h 317"/>
                  <a:gd name="T62" fmla="*/ 128 w 327"/>
                  <a:gd name="T63" fmla="*/ 317 h 317"/>
                  <a:gd name="T64" fmla="*/ 128 w 327"/>
                  <a:gd name="T6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17">
                    <a:moveTo>
                      <a:pt x="128" y="317"/>
                    </a:moveTo>
                    <a:lnTo>
                      <a:pt x="128" y="317"/>
                    </a:lnTo>
                    <a:lnTo>
                      <a:pt x="128" y="292"/>
                    </a:lnTo>
                    <a:cubicBezTo>
                      <a:pt x="120" y="287"/>
                      <a:pt x="115" y="278"/>
                      <a:pt x="115" y="268"/>
                    </a:cubicBezTo>
                    <a:cubicBezTo>
                      <a:pt x="115" y="252"/>
                      <a:pt x="128" y="239"/>
                      <a:pt x="144" y="239"/>
                    </a:cubicBezTo>
                    <a:cubicBezTo>
                      <a:pt x="160" y="239"/>
                      <a:pt x="173" y="252"/>
                      <a:pt x="173" y="268"/>
                    </a:cubicBezTo>
                    <a:cubicBezTo>
                      <a:pt x="173" y="279"/>
                      <a:pt x="166" y="289"/>
                      <a:pt x="157" y="294"/>
                    </a:cubicBezTo>
                    <a:lnTo>
                      <a:pt x="157" y="317"/>
                    </a:lnTo>
                    <a:lnTo>
                      <a:pt x="250" y="317"/>
                    </a:lnTo>
                    <a:lnTo>
                      <a:pt x="250" y="256"/>
                    </a:lnTo>
                    <a:lnTo>
                      <a:pt x="273" y="256"/>
                    </a:lnTo>
                    <a:cubicBezTo>
                      <a:pt x="278" y="265"/>
                      <a:pt x="287" y="271"/>
                      <a:pt x="298" y="271"/>
                    </a:cubicBezTo>
                    <a:cubicBezTo>
                      <a:pt x="314" y="271"/>
                      <a:pt x="327" y="258"/>
                      <a:pt x="327" y="242"/>
                    </a:cubicBezTo>
                    <a:cubicBezTo>
                      <a:pt x="327" y="227"/>
                      <a:pt x="314" y="214"/>
                      <a:pt x="298" y="214"/>
                    </a:cubicBezTo>
                    <a:cubicBezTo>
                      <a:pt x="289" y="214"/>
                      <a:pt x="280" y="219"/>
                      <a:pt x="275" y="226"/>
                    </a:cubicBezTo>
                    <a:lnTo>
                      <a:pt x="250" y="226"/>
                    </a:lnTo>
                    <a:lnTo>
                      <a:pt x="250" y="178"/>
                    </a:lnTo>
                    <a:cubicBezTo>
                      <a:pt x="250" y="137"/>
                      <a:pt x="222" y="103"/>
                      <a:pt x="184" y="94"/>
                    </a:cubicBezTo>
                    <a:cubicBezTo>
                      <a:pt x="201" y="86"/>
                      <a:pt x="213" y="69"/>
                      <a:pt x="213" y="49"/>
                    </a:cubicBezTo>
                    <a:cubicBezTo>
                      <a:pt x="213" y="22"/>
                      <a:pt x="191" y="0"/>
                      <a:pt x="164" y="0"/>
                    </a:cubicBezTo>
                    <a:cubicBezTo>
                      <a:pt x="137" y="0"/>
                      <a:pt x="115" y="22"/>
                      <a:pt x="115" y="49"/>
                    </a:cubicBezTo>
                    <a:cubicBezTo>
                      <a:pt x="115" y="69"/>
                      <a:pt x="127" y="86"/>
                      <a:pt x="144" y="94"/>
                    </a:cubicBezTo>
                    <a:cubicBezTo>
                      <a:pt x="106" y="103"/>
                      <a:pt x="77" y="137"/>
                      <a:pt x="77" y="178"/>
                    </a:cubicBezTo>
                    <a:lnTo>
                      <a:pt x="77" y="185"/>
                    </a:lnTo>
                    <a:lnTo>
                      <a:pt x="54" y="185"/>
                    </a:lnTo>
                    <a:cubicBezTo>
                      <a:pt x="49" y="176"/>
                      <a:pt x="39" y="170"/>
                      <a:pt x="28" y="170"/>
                    </a:cubicBezTo>
                    <a:cubicBezTo>
                      <a:pt x="12" y="170"/>
                      <a:pt x="0" y="183"/>
                      <a:pt x="0" y="198"/>
                    </a:cubicBezTo>
                    <a:cubicBezTo>
                      <a:pt x="0" y="214"/>
                      <a:pt x="12" y="227"/>
                      <a:pt x="28" y="227"/>
                    </a:cubicBezTo>
                    <a:cubicBezTo>
                      <a:pt x="38" y="227"/>
                      <a:pt x="47" y="222"/>
                      <a:pt x="52" y="215"/>
                    </a:cubicBezTo>
                    <a:lnTo>
                      <a:pt x="77" y="215"/>
                    </a:lnTo>
                    <a:lnTo>
                      <a:pt x="77" y="317"/>
                    </a:lnTo>
                    <a:lnTo>
                      <a:pt x="128" y="317"/>
                    </a:lnTo>
                    <a:lnTo>
                      <a:pt x="128" y="317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89" name="Group 51"/>
              <p:cNvGrpSpPr>
                <a:grpSpLocks noChangeAspect="1"/>
              </p:cNvGrpSpPr>
              <p:nvPr/>
            </p:nvGrpSpPr>
            <p:grpSpPr bwMode="auto">
              <a:xfrm>
                <a:off x="9807575" y="457200"/>
                <a:ext cx="1684337" cy="1685925"/>
                <a:chOff x="6178" y="288"/>
                <a:chExt cx="1061" cy="1062"/>
              </a:xfrm>
            </p:grpSpPr>
            <p:sp>
              <p:nvSpPr>
                <p:cNvPr id="90" name="Freeform 52"/>
                <p:cNvSpPr>
                  <a:spLocks/>
                </p:cNvSpPr>
                <p:nvPr/>
              </p:nvSpPr>
              <p:spPr bwMode="auto">
                <a:xfrm>
                  <a:off x="6709" y="288"/>
                  <a:ext cx="530" cy="796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1" name="Freeform 53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2" name="Freeform 54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3" name="Freeform 55"/>
                <p:cNvSpPr>
                  <a:spLocks/>
                </p:cNvSpPr>
                <p:nvPr/>
              </p:nvSpPr>
              <p:spPr bwMode="auto">
                <a:xfrm>
                  <a:off x="6178" y="288"/>
                  <a:ext cx="531" cy="796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sp>
          <p:nvSpPr>
            <p:cNvPr id="68" name="Line 4"/>
            <p:cNvSpPr>
              <a:spLocks noChangeShapeType="1"/>
            </p:cNvSpPr>
            <p:nvPr/>
          </p:nvSpPr>
          <p:spPr bwMode="auto">
            <a:xfrm rot="16200000">
              <a:off x="5171643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rot="16200000">
              <a:off x="6178101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rot="16200000">
              <a:off x="7199447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1" name="Line 4"/>
            <p:cNvSpPr>
              <a:spLocks noChangeShapeType="1"/>
            </p:cNvSpPr>
            <p:nvPr/>
          </p:nvSpPr>
          <p:spPr bwMode="auto">
            <a:xfrm rot="16200000">
              <a:off x="8205905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709334" y="2403056"/>
              <a:ext cx="568455" cy="568991"/>
              <a:chOff x="3432584" y="2528162"/>
              <a:chExt cx="1684337" cy="168592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hqprint">
                <a:alphaModFix/>
                <a:duotone>
                  <a:prstClr val="black"/>
                  <a:srgbClr val="B9CFE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3170" y="2962140"/>
                <a:ext cx="1104756" cy="82967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3432584" y="2528162"/>
                <a:ext cx="1684337" cy="1685926"/>
                <a:chOff x="3754438" y="457200"/>
                <a:chExt cx="1684337" cy="1685926"/>
              </a:xfrm>
            </p:grpSpPr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694844" y="2409459"/>
              <a:ext cx="568455" cy="568991"/>
              <a:chOff x="7831025" y="1421632"/>
              <a:chExt cx="1376276" cy="137757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7831025" y="1421632"/>
                <a:ext cx="1376276" cy="1377574"/>
                <a:chOff x="3754438" y="457200"/>
                <a:chExt cx="1684337" cy="1685926"/>
              </a:xfrm>
            </p:grpSpPr>
            <p:sp>
              <p:nvSpPr>
                <p:cNvPr id="76" name="Freeform 38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7" name="Freeform 39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8" name="Freeform 40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" name="Freeform 41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  <a14:imgEffect>
                          <a14:brightnessContrast bright="53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4298" y="1840769"/>
                <a:ext cx="557564" cy="54628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2609" y="5739461"/>
            <a:ext cx="6748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en-US" sz="1400" i="1" kern="1200" dirty="0">
                <a:solidFill>
                  <a:srgbClr val="002060"/>
                </a:solidFill>
                <a:sym typeface="Helvetica Light"/>
              </a:rPr>
              <a:t>and with v1.2: SPSS Modeler for Clickers and Visual Coders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878" y="5258020"/>
            <a:ext cx="891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hangingPunct="1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Use DSX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wherever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it makes sense for you (or where your data is) - and you can easily collaborate on the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project across these environments</a:t>
            </a:r>
          </a:p>
        </p:txBody>
      </p:sp>
    </p:spTree>
    <p:extLst>
      <p:ext uri="{BB962C8B-B14F-4D97-AF65-F5344CB8AC3E}">
        <p14:creationId xmlns:p14="http://schemas.microsoft.com/office/powerpoint/2010/main" val="6466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200832"/>
            <a:ext cx="11394016" cy="50165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Introducing IBM Data Science Experience Local 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519" y="1266765"/>
            <a:ext cx="10557361" cy="4850571"/>
            <a:chOff x="-338" y="1332963"/>
            <a:chExt cx="9972009" cy="5491729"/>
          </a:xfrm>
        </p:grpSpPr>
        <p:sp>
          <p:nvSpPr>
            <p:cNvPr id="5" name="TextBox 21"/>
            <p:cNvSpPr txBox="1">
              <a:spLocks noChangeArrowheads="1"/>
            </p:cNvSpPr>
            <p:nvPr/>
          </p:nvSpPr>
          <p:spPr bwMode="auto">
            <a:xfrm>
              <a:off x="6176441" y="2834694"/>
              <a:ext cx="3795230" cy="398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Projects and Version Control , for dev-&gt;test-&gt;prod continuous engineering</a:t>
              </a:r>
            </a:p>
            <a:p>
              <a:pPr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Relational &amp; Hadoop data sources connectivity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 &amp; Deep Learning  - manage/monitor &amp; deploy models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Spark-in-DSX  and Remote Spark  (Hadoop) as well as Python &amp; R based Analytics, ML.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FFFFFF">
                    <a:lumMod val="65000"/>
                  </a:srgb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Publish notebooks and other assets, Host R Shiny Apps, schedule jobs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Compute Elasticity support, manage CPU/GPU &amp; memory resources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Data Science Elite team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338" y="1332963"/>
              <a:ext cx="8812300" cy="3521661"/>
              <a:chOff x="-338" y="1332963"/>
              <a:chExt cx="8812300" cy="3521661"/>
            </a:xfrm>
          </p:grpSpPr>
          <p:sp>
            <p:nvSpPr>
              <p:cNvPr id="7" name="TextBox 4"/>
              <p:cNvSpPr txBox="1">
                <a:spLocks noChangeArrowheads="1"/>
              </p:cNvSpPr>
              <p:nvPr/>
            </p:nvSpPr>
            <p:spPr bwMode="auto">
              <a:xfrm>
                <a:off x="5504106" y="1576209"/>
                <a:ext cx="3129617" cy="306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200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Data Science Experience</a:t>
                </a: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576885" y="2532759"/>
                <a:ext cx="1222702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Community</a:t>
                </a:r>
              </a:p>
            </p:txBody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3878212" y="2540385"/>
                <a:ext cx="1383911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</a:t>
                </a:r>
              </a:p>
            </p:txBody>
          </p:sp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7002709" y="2529664"/>
                <a:ext cx="1809253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Added Value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570168" y="1979814"/>
                <a:ext cx="0" cy="47609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59532" y="2279924"/>
                <a:ext cx="6747804" cy="20503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14250" y="2315674"/>
                <a:ext cx="0" cy="1662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907336" y="2279924"/>
                <a:ext cx="0" cy="16490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-338" y="2910779"/>
                <a:ext cx="3162454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Find tutorials and datasets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Connect with other Data Scientists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ML Hub for expert assistance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 evangelism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Fork and share projects, samples</a:t>
                </a:r>
              </a:p>
            </p:txBody>
          </p:sp>
          <p:sp>
            <p:nvSpPr>
              <p:cNvPr id="16" name="TextBox 20"/>
              <p:cNvSpPr txBox="1">
                <a:spLocks noChangeArrowheads="1"/>
              </p:cNvSpPr>
              <p:nvPr/>
            </p:nvSpPr>
            <p:spPr bwMode="auto">
              <a:xfrm>
                <a:off x="3066953" y="2900970"/>
                <a:ext cx="2815038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Code in Scala/Python/R/SQL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Zeppelin &amp; Jupyter Notebooks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RStudio IDE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b="1" kern="1200" dirty="0">
                  <a:solidFill>
                    <a:srgbClr val="455AFB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Anaconda distribution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Add your favorite libraries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223" y="1332963"/>
                <a:ext cx="1867885" cy="793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24" y="2602750"/>
            <a:ext cx="733323" cy="5884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32" y="1967931"/>
            <a:ext cx="846447" cy="9034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07" y="2102202"/>
            <a:ext cx="1441863" cy="5461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9" y="1939946"/>
            <a:ext cx="1243272" cy="10183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9" y="4179071"/>
            <a:ext cx="1700059" cy="653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325" y="3007617"/>
            <a:ext cx="1287999" cy="6418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514" y="4013970"/>
            <a:ext cx="1254874" cy="818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1907" y="2383764"/>
            <a:ext cx="1467965" cy="55664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08038" y="3191243"/>
            <a:ext cx="1890222" cy="1260721"/>
            <a:chOff x="1289595" y="10832022"/>
            <a:chExt cx="5040591" cy="336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89595" y="12470394"/>
              <a:ext cx="5040591" cy="172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837" eaLnBrk="0"/>
              <a:r>
                <a:rPr lang="en-US" b="1" i="1" dirty="0">
                  <a:ea typeface="Arial" charset="0"/>
                  <a:cs typeface="Arial" charset="0"/>
                </a:rPr>
                <a:t>Data Science Experience</a:t>
              </a:r>
              <a:endParaRPr lang="en-US" b="1" i="1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649" y="5153753"/>
            <a:ext cx="934223" cy="9111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866" y="5251325"/>
            <a:ext cx="1272919" cy="7160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56" y="4199307"/>
            <a:ext cx="1113063" cy="527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271" y="3237873"/>
            <a:ext cx="1882486" cy="54210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81298" y="150007"/>
            <a:ext cx="8675501" cy="70579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DSX is an Open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114" y="5239121"/>
            <a:ext cx="376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Add your favorite libraries</a:t>
            </a: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endParaRPr lang="en-US" altLang="en-US" sz="12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Publish Open APIs for secure ML applications</a:t>
            </a:r>
            <a:endParaRPr lang="en-US" sz="12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18" y="4895910"/>
            <a:ext cx="827258" cy="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5" y="775223"/>
            <a:ext cx="8743950" cy="547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066839"/>
            <a:ext cx="2641600" cy="4616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Learn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Connect to Enterprise data sources easily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Collaborate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Working on cluster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safer than desktops for leader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Safe behind the firewall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r>
              <a:rPr lang="en-US" sz="1200" dirty="0"/>
              <a:t>Big SQL, Db2 (warehouse/z/LUW), Hive for HDP, HDFS for HDP</a:t>
            </a:r>
          </a:p>
          <a:p>
            <a:r>
              <a:rPr lang="en-US" sz="1200" dirty="0"/>
              <a:t>Hive for Cloudera (CDH)</a:t>
            </a:r>
          </a:p>
          <a:p>
            <a:r>
              <a:rPr lang="en-US" sz="1200" dirty="0"/>
              <a:t>HDFS for Cloudera (CDH)</a:t>
            </a:r>
          </a:p>
          <a:p>
            <a:r>
              <a:rPr lang="en-US" sz="1200" dirty="0"/>
              <a:t>Informix, </a:t>
            </a:r>
            <a:r>
              <a:rPr lang="en-US" sz="1200" dirty="0" err="1"/>
              <a:t>Netezza</a:t>
            </a:r>
            <a:r>
              <a:rPr lang="en-US" sz="1200" dirty="0"/>
              <a:t>, Oracle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easily..</a:t>
            </a:r>
          </a:p>
        </p:txBody>
      </p:sp>
    </p:spTree>
    <p:extLst>
      <p:ext uri="{BB962C8B-B14F-4D97-AF65-F5344CB8AC3E}">
        <p14:creationId xmlns:p14="http://schemas.microsoft.com/office/powerpoint/2010/main" val="1084397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938" y="1038524"/>
            <a:ext cx="7409524" cy="2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1460500"/>
            <a:ext cx="403860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simplifies distribution of team work based on skills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increases knowledge sharing and knowledge retention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Currently based on open source notebooks, productivity tools in the future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dirty="0"/>
              <a:t>DSX Local simplifies cluster management for teams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819" y="3692301"/>
            <a:ext cx="4136562" cy="24276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explore</a:t>
            </a:r>
          </a:p>
        </p:txBody>
      </p:sp>
    </p:spTree>
    <p:extLst>
      <p:ext uri="{BB962C8B-B14F-4D97-AF65-F5344CB8AC3E}">
        <p14:creationId xmlns:p14="http://schemas.microsoft.com/office/powerpoint/2010/main" val="19222179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 team sport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82455"/>
            <a:ext cx="5697384" cy="254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50" y="2899577"/>
            <a:ext cx="5823017" cy="31849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81233" y="2184400"/>
            <a:ext cx="2104367" cy="626533"/>
          </a:xfrm>
          <a:prstGeom prst="wedgeRoundRectCallout">
            <a:avLst>
              <a:gd name="adj1" fmla="val -64827"/>
              <a:gd name="adj2" fmla="val 165202"/>
              <a:gd name="adj3" fmla="val 1666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Collaborate within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git-backed projects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04600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QlXImB_k.PHGsZ93iFR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2512</Words>
  <Application>Microsoft Office PowerPoint</Application>
  <PresentationFormat>Widescreen</PresentationFormat>
  <Paragraphs>522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ＭＳ Ｐゴシック</vt:lpstr>
      <vt:lpstr>ＭＳ Ｐゴシック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Thin</vt:lpstr>
      <vt:lpstr>IBM Plex Sans</vt:lpstr>
      <vt:lpstr>STHeitiSC-Light</vt:lpstr>
      <vt:lpstr>Wingdings</vt:lpstr>
      <vt:lpstr>ヒラギノ角ゴ Pro W3</vt:lpstr>
      <vt:lpstr>IBM Cloud 2017</vt:lpstr>
      <vt:lpstr>1_White</vt:lpstr>
      <vt:lpstr>2_White</vt:lpstr>
      <vt:lpstr>PowerPoint Presentation</vt:lpstr>
      <vt:lpstr>DSXL Labs</vt:lpstr>
      <vt:lpstr>Value of a Data Science Platform</vt:lpstr>
      <vt:lpstr>IBM DSX - the  Experience for Hybrid Data Science</vt:lpstr>
      <vt:lpstr>Introducing IBM Data Science Experience Local  </vt:lpstr>
      <vt:lpstr>DSX is an Open Platform</vt:lpstr>
      <vt:lpstr>Get started easily..</vt:lpstr>
      <vt:lpstr>and explore</vt:lpstr>
      <vt:lpstr>Data Science is a team sport</vt:lpstr>
      <vt:lpstr>Build &amp; Collaborate</vt:lpstr>
      <vt:lpstr>Essential tools for Data Scientists</vt:lpstr>
      <vt:lpstr>Self serve Compute Environments</vt:lpstr>
      <vt:lpstr>Extend ..  – Roll your own Environments </vt:lpstr>
      <vt:lpstr>Automate ..</vt:lpstr>
      <vt:lpstr>DSXL Labs</vt:lpstr>
      <vt:lpstr>Deploy, monitor and manage</vt:lpstr>
      <vt:lpstr>What’s new in v1.2.0</vt:lpstr>
      <vt:lpstr>SPSS Modeler for DSX</vt:lpstr>
      <vt:lpstr>Decision Optimization for DSX</vt:lpstr>
      <vt:lpstr>MMD: Introducing Manage Deployments feature</vt:lpstr>
      <vt:lpstr>MMD: Introducing Manage Deployments feature</vt:lpstr>
      <vt:lpstr>Deployment manager - Project Releases  </vt:lpstr>
      <vt:lpstr>Bring in a new “release” to production</vt:lpstr>
      <vt:lpstr>Expose a ML model  via a REST API</vt:lpstr>
      <vt:lpstr>Expose Python and R scripts as a Web Service</vt:lpstr>
      <vt:lpstr>Deploy a script as a schedulable Job</vt:lpstr>
      <vt:lpstr>Deploy a Notebook or R Shiny App</vt:lpstr>
      <vt:lpstr>DSX Local Architecture overview</vt:lpstr>
      <vt:lpstr>HA in DSX </vt:lpstr>
      <vt:lpstr>PowerPoint Presentation</vt:lpstr>
      <vt:lpstr>Strategy Highlights</vt:lpstr>
      <vt:lpstr>Key scenario: Governed Enterprise Data Science</vt:lpstr>
      <vt:lpstr>Goal: Enterprise IaaS for Data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189</cp:revision>
  <dcterms:modified xsi:type="dcterms:W3CDTF">2018-07-15T23:23:05Z</dcterms:modified>
</cp:coreProperties>
</file>